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4" r:id="rId2"/>
    <p:sldId id="320" r:id="rId3"/>
    <p:sldId id="317" r:id="rId4"/>
    <p:sldId id="319" r:id="rId5"/>
    <p:sldId id="318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1" end="31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46" autoAdjust="0"/>
    <p:restoredTop sz="94660"/>
  </p:normalViewPr>
  <p:slideViewPr>
    <p:cSldViewPr>
      <p:cViewPr varScale="1">
        <p:scale>
          <a:sx n="85" d="100"/>
          <a:sy n="85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59898-C53C-4B5A-A54D-8072D43DD48F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7A609-0BC4-4340-836F-E734B7DDA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65F8E-6BC9-4AF4-B33E-7AB0204580C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3" action="ppaction://hlinksldjump"/>
          </p:cNvPr>
          <p:cNvSpPr/>
          <p:nvPr userDrawn="1"/>
        </p:nvSpPr>
        <p:spPr>
          <a:xfrm>
            <a:off x="7572396" y="6143644"/>
            <a:ext cx="1571604" cy="7143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 userDrawn="1"/>
        </p:nvSpPr>
        <p:spPr>
          <a:xfrm>
            <a:off x="7572396" y="6143644"/>
            <a:ext cx="1571604" cy="714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hlinkClick r:id="rId2" action="ppaction://hlinksldjump"/>
          </p:cNvPr>
          <p:cNvSpPr/>
          <p:nvPr userDrawn="1"/>
        </p:nvSpPr>
        <p:spPr>
          <a:xfrm>
            <a:off x="7786710" y="6143644"/>
            <a:ext cx="1214446" cy="7143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9086-6EE2-492C-9E5D-F13697867679}" type="datetimeFigureOut">
              <a:rPr lang="ko-KR" altLang="en-US" smtClean="0"/>
              <a:pPr/>
              <a:t>2017-03-13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AE336-C2EC-488C-BCBF-DABD58C950A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나눔고딕 Bold" pitchFamily="50" charset="-127"/>
                <a:ea typeface="나눔고딕 Bold" pitchFamily="50" charset="-127"/>
              </a:rPr>
              <a:t>Chapter3. </a:t>
            </a:r>
            <a:r>
              <a:rPr lang="ko-KR" altLang="en-US" sz="2000" dirty="0" smtClean="0">
                <a:latin typeface="나눔고딕 Bold" pitchFamily="50" charset="-127"/>
                <a:ea typeface="나눔고딕 Bold" pitchFamily="50" charset="-127"/>
              </a:rPr>
              <a:t>식품가공</a:t>
            </a:r>
            <a:r>
              <a:rPr lang="en-US" altLang="ko-KR" sz="2000" dirty="0" smtClean="0">
                <a:latin typeface="나눔고딕 Bold" pitchFamily="50" charset="-127"/>
                <a:ea typeface="나눔고딕 Bold" pitchFamily="50" charset="-127"/>
              </a:rPr>
              <a:t>·</a:t>
            </a:r>
            <a:r>
              <a:rPr lang="ko-KR" altLang="en-US" sz="2000" dirty="0" smtClean="0">
                <a:latin typeface="나눔고딕 Bold" pitchFamily="50" charset="-127"/>
                <a:ea typeface="나눔고딕 Bold" pitchFamily="50" charset="-127"/>
              </a:rPr>
              <a:t>저장에 영향을 미치는 인자</a:t>
            </a:r>
            <a:endParaRPr lang="ko-KR" altLang="en-US" sz="2400" dirty="0"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4" name="대각선 방향의 모서리가 둥근 사각형 3"/>
          <p:cNvSpPr/>
          <p:nvPr/>
        </p:nvSpPr>
        <p:spPr>
          <a:xfrm>
            <a:off x="428596" y="1428736"/>
            <a:ext cx="4429156" cy="50006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고딕 Bold" pitchFamily="50" charset="-127"/>
                <a:ea typeface="나눔고딕 Bold" pitchFamily="50" charset="-127"/>
              </a:rPr>
              <a:t>Section1. </a:t>
            </a:r>
            <a:r>
              <a:rPr lang="ko-KR" altLang="en-US" dirty="0" smtClean="0">
                <a:latin typeface="나눔고딕 Bold" pitchFamily="50" charset="-127"/>
                <a:ea typeface="나눔고딕 Bold" pitchFamily="50" charset="-127"/>
              </a:rPr>
              <a:t>물리</a:t>
            </a:r>
            <a:r>
              <a:rPr lang="en-US" altLang="ko-KR" dirty="0" smtClean="0">
                <a:latin typeface="나눔고딕 Bold" pitchFamily="50" charset="-127"/>
                <a:ea typeface="나눔고딕 Bold" pitchFamily="50" charset="-127"/>
              </a:rPr>
              <a:t>·</a:t>
            </a:r>
            <a:r>
              <a:rPr lang="ko-KR" altLang="en-US" dirty="0" smtClean="0">
                <a:latin typeface="나눔고딕 Bold" pitchFamily="50" charset="-127"/>
                <a:ea typeface="나눔고딕 Bold" pitchFamily="50" charset="-127"/>
              </a:rPr>
              <a:t>화학적인 변화에  관한 인자</a:t>
            </a:r>
            <a:endParaRPr lang="ko-KR" altLang="en-US" dirty="0"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357430"/>
            <a:ext cx="664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수분활성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(1)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2" name="그림 11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857496"/>
            <a:ext cx="6286544" cy="3308708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5143504" y="5500702"/>
            <a:ext cx="228601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143240" y="6215082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그림 </a:t>
            </a:r>
            <a:r>
              <a:rPr lang="en-US" altLang="ko-KR" sz="1400" dirty="0" smtClean="0"/>
              <a:t>3-1 </a:t>
            </a:r>
            <a:r>
              <a:rPr lang="ko-KR" altLang="en-US" sz="1400" dirty="0" smtClean="0"/>
              <a:t>단백질 분자의 </a:t>
            </a:r>
            <a:r>
              <a:rPr lang="ko-KR" altLang="en-US" sz="1400" dirty="0" err="1" smtClean="0"/>
              <a:t>결합수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781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빛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光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) 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:  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태양으로부터 발산되는 방사선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광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) 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에너지는 모든 생명의 근원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                     광은 파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波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로서의 성질을 가지고 있음</a:t>
            </a:r>
            <a:r>
              <a:rPr lang="en-US" altLang="ko-KR" sz="1600" b="1" spc="-15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-150" dirty="0" smtClean="0">
                <a:latin typeface="나눔고딕" pitchFamily="50" charset="-127"/>
                <a:ea typeface="나눔고딕" pitchFamily="50" charset="-127"/>
              </a:rPr>
              <a:t>즉 전자파의 일종</a:t>
            </a:r>
            <a:r>
              <a:rPr lang="ko-KR" altLang="en-US" sz="1600" b="1" spc="-150" dirty="0"/>
              <a:t> </a:t>
            </a:r>
            <a:endParaRPr lang="en-US" altLang="ko-KR" sz="1600" b="1" spc="-150" dirty="0" smtClean="0"/>
          </a:p>
          <a:p>
            <a:r>
              <a:rPr lang="ko-KR" altLang="en-US" sz="1600" b="1" spc="-150" dirty="0" smtClean="0"/>
              <a:t>                    가공</a:t>
            </a:r>
            <a:r>
              <a:rPr lang="en-US" altLang="ko-KR" sz="1600" b="1" spc="-150" dirty="0"/>
              <a:t>·</a:t>
            </a:r>
            <a:r>
              <a:rPr lang="ko-KR" altLang="en-US" sz="1600" b="1" spc="-150" dirty="0"/>
              <a:t>저장 중의 식품을 </a:t>
            </a:r>
            <a:r>
              <a:rPr lang="ko-KR" altLang="en-US" sz="1600" b="1" spc="-150" dirty="0" err="1"/>
              <a:t>직사일광에</a:t>
            </a:r>
            <a:r>
              <a:rPr lang="ko-KR" altLang="en-US" sz="1600" b="1" spc="-150" dirty="0"/>
              <a:t> 쪼이는 일이 </a:t>
            </a:r>
            <a:r>
              <a:rPr lang="ko-KR" altLang="en-US" sz="1600" b="1" spc="-150" dirty="0" smtClean="0"/>
              <a:t>없도록 충분히</a:t>
            </a:r>
            <a:r>
              <a:rPr lang="ko-KR" altLang="en-US" sz="1600" b="1" spc="-150" dirty="0"/>
              <a:t> 주의하여야 함</a:t>
            </a:r>
            <a:endParaRPr lang="ko-KR" altLang="en-US" sz="1600" b="1" spc="-15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600076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3-4 </a:t>
            </a:r>
            <a:r>
              <a:rPr lang="ko-KR" altLang="en-US" sz="1400" dirty="0" smtClean="0"/>
              <a:t>방사에너지의 전자스펙트럼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1772816"/>
            <a:ext cx="15001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적외선</a:t>
            </a:r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열선</a:t>
            </a:r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가시광선</a:t>
            </a:r>
            <a:endParaRPr lang="en-US" altLang="ko-KR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ko-KR" sz="16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accent6">
                    <a:lumMod val="50000"/>
                  </a:schemeClr>
                </a:solidFill>
              </a:rPr>
              <a:t>자외선</a:t>
            </a:r>
            <a:endParaRPr lang="en-US" altLang="ko-KR" sz="1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달 6"/>
          <p:cNvSpPr/>
          <p:nvPr/>
        </p:nvSpPr>
        <p:spPr>
          <a:xfrm>
            <a:off x="4139952" y="1700808"/>
            <a:ext cx="214314" cy="1071570"/>
          </a:xfrm>
          <a:prstGeom prst="mo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185736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spc="-150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altLang="ko-KR" sz="1600" b="1" spc="-15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ko-KR" altLang="en-US" sz="1600" b="1" spc="-150" dirty="0" smtClean="0"/>
              <a:t>태양광선의 중요한 요소</a:t>
            </a:r>
            <a:endParaRPr lang="ko-KR" altLang="en-US" sz="1600" b="1" spc="-15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500034" y="3071810"/>
          <a:ext cx="4000528" cy="285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95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전자파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파장</a:t>
                      </a:r>
                      <a:r>
                        <a:rPr lang="en-US" altLang="ko-KR" sz="1400" dirty="0" smtClean="0"/>
                        <a:t>(m)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5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일반적인 라디오 파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500~100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단파라디오</a:t>
                      </a:r>
                      <a:r>
                        <a:rPr lang="en-US" altLang="ko-KR" sz="1200" dirty="0" smtClean="0"/>
                        <a:t>, TV, </a:t>
                      </a:r>
                    </a:p>
                    <a:p>
                      <a:pPr latinLnBrk="1"/>
                      <a:r>
                        <a:rPr lang="ko-KR" altLang="en-US" sz="1200" dirty="0" smtClean="0"/>
                        <a:t>레이더 통신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100~0.01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초단파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마이크로웨이브</a:t>
                      </a:r>
                      <a:r>
                        <a:rPr lang="en-US" altLang="ko-KR" sz="1200" dirty="0" smtClean="0"/>
                        <a:t>)</a:t>
                      </a:r>
                      <a:r>
                        <a:rPr lang="ko-KR" altLang="en-US" sz="1200" dirty="0" smtClean="0"/>
                        <a:t>가열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0.3~0.01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 err="1" smtClean="0"/>
                        <a:t>적외방사가열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 × 10- 4 ~ 7 × 10- 7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 err="1" smtClean="0"/>
                        <a:t>가시광</a:t>
                      </a:r>
                      <a:endParaRPr lang="en-US" altLang="ko-KR" sz="1200" b="1" dirty="0" smtClean="0"/>
                    </a:p>
                    <a:p>
                      <a:pPr latinLnBrk="1"/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적</a:t>
                      </a:r>
                      <a:r>
                        <a:rPr lang="en-US" altLang="ko-KR" sz="1200" b="1" dirty="0" smtClean="0"/>
                        <a:t>, </a:t>
                      </a:r>
                      <a:r>
                        <a:rPr lang="ko-KR" altLang="en-US" sz="1200" b="1" dirty="0" smtClean="0"/>
                        <a:t>황</a:t>
                      </a:r>
                      <a:r>
                        <a:rPr lang="en-US" altLang="ko-KR" sz="1200" b="1" dirty="0" smtClean="0"/>
                        <a:t>, </a:t>
                      </a:r>
                      <a:r>
                        <a:rPr lang="ko-KR" altLang="en-US" sz="1200" b="1" dirty="0" smtClean="0"/>
                        <a:t>녹</a:t>
                      </a:r>
                      <a:r>
                        <a:rPr lang="en-US" altLang="ko-KR" sz="1200" b="1" dirty="0" smtClean="0"/>
                        <a:t>, </a:t>
                      </a:r>
                      <a:r>
                        <a:rPr lang="ko-KR" altLang="en-US" sz="1200" b="1" dirty="0" smtClean="0"/>
                        <a:t>청</a:t>
                      </a:r>
                      <a:r>
                        <a:rPr lang="en-US" altLang="ko-KR" sz="1200" b="1" dirty="0" smtClean="0"/>
                        <a:t>, </a:t>
                      </a:r>
                      <a:r>
                        <a:rPr lang="ko-KR" altLang="en-US" sz="1200" b="1" dirty="0" smtClean="0"/>
                        <a:t>자</a:t>
                      </a:r>
                      <a:r>
                        <a:rPr lang="en-US" altLang="ko-KR" sz="1200" b="1" dirty="0" smtClean="0"/>
                        <a:t>)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7 × 10- 7 ~ 4 × 10- 7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30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 err="1" smtClean="0"/>
                        <a:t>자외광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 × 10- 7 ~ 1 × 10- 8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4643438" y="3071810"/>
          <a:ext cx="4000528" cy="285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95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전자파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파장</a:t>
                      </a:r>
                      <a:r>
                        <a:rPr lang="en-US" altLang="ko-KR" sz="1400" dirty="0" smtClean="0"/>
                        <a:t>(m)</a:t>
                      </a:r>
                      <a:endParaRPr lang="ko-KR" alt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5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태양광의 지표 도달한계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2.92 × 10- 7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 smtClean="0"/>
                        <a:t>살균 유효범위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/>
                        <a:t>2.8 × 10- 7 ~ 2 × 10- 7</a:t>
                      </a:r>
                      <a:endParaRPr lang="ko-KR" altLang="en-US" sz="12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X </a:t>
                      </a:r>
                      <a:r>
                        <a:rPr lang="ko-KR" altLang="en-US" sz="1200" dirty="0" smtClean="0"/>
                        <a:t>선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1.5 × 10- 8  ~ 1 × 10- 11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159">
                <a:tc>
                  <a:txBody>
                    <a:bodyPr/>
                    <a:lstStyle/>
                    <a:p>
                      <a:pPr latinLnBrk="1"/>
                      <a:r>
                        <a:rPr lang="el-GR" altLang="ko-KR" sz="1200" dirty="0" smtClean="0"/>
                        <a:t>γ </a:t>
                      </a:r>
                      <a:r>
                        <a:rPr lang="ko-KR" altLang="en-US" sz="1200" dirty="0" smtClean="0"/>
                        <a:t>선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1.4 × 10- 10 ~ 5 × 10- 13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우주선</a:t>
                      </a:r>
                    </a:p>
                    <a:p>
                      <a:pPr latinLnBrk="1"/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5 × 10- 14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308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928926" y="600076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3-5 </a:t>
            </a:r>
            <a:r>
              <a:rPr lang="ko-KR" altLang="en-US" sz="1400" dirty="0" smtClean="0"/>
              <a:t>반응 전후의 에너지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1357290" y="1643050"/>
            <a:ext cx="285752" cy="214314"/>
          </a:xfrm>
          <a:prstGeom prst="rect">
            <a:avLst/>
          </a:prstGeom>
          <a:solidFill>
            <a:srgbClr val="FF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43042" y="1571612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5</a:t>
            </a:r>
            <a:r>
              <a:rPr lang="en-US" altLang="ko-KR" sz="1600" dirty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dirty="0">
                <a:latin typeface="나눔고딕" pitchFamily="50" charset="-127"/>
                <a:ea typeface="나눔고딕" pitchFamily="50" charset="-127"/>
              </a:rPr>
              <a:t>온도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  <a:p>
            <a:endParaRPr lang="ko-KR" altLang="en-US" sz="1600" b="1" spc="-150" dirty="0"/>
          </a:p>
        </p:txBody>
      </p:sp>
      <p:pic>
        <p:nvPicPr>
          <p:cNvPr id="15" name="그림 1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132856"/>
            <a:ext cx="7143800" cy="341400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0034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5.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온도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600076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3-6 </a:t>
            </a:r>
            <a:r>
              <a:rPr lang="ko-KR" altLang="en-US" sz="1400" dirty="0" smtClean="0"/>
              <a:t>가열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냉각조작 및 자연현상과 온도 </a:t>
            </a:r>
            <a:endParaRPr lang="ko-KR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4414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(2)</a:t>
            </a:r>
            <a:endParaRPr lang="ko-KR" altLang="en-US" dirty="0"/>
          </a:p>
        </p:txBody>
      </p:sp>
      <p:pic>
        <p:nvPicPr>
          <p:cNvPr id="8" name="그림 7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142984"/>
            <a:ext cx="5072098" cy="4712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5.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온도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(3)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6000768"/>
            <a:ext cx="6572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 표 </a:t>
            </a:r>
            <a:r>
              <a:rPr lang="en-US" altLang="ko-KR" sz="1400" dirty="0" smtClean="0"/>
              <a:t>3-5  10℃</a:t>
            </a:r>
            <a:r>
              <a:rPr lang="ko-KR" altLang="en-US" sz="1400" dirty="0" smtClean="0"/>
              <a:t>의 온도상승에 따른 반응속도의 증가</a:t>
            </a:r>
            <a:r>
              <a:rPr lang="en-US" altLang="ko-KR" sz="1400" dirty="0" smtClean="0"/>
              <a:t>(Q10) (</a:t>
            </a:r>
            <a:r>
              <a:rPr lang="en-US" altLang="ko-KR" sz="1400" dirty="0" err="1" smtClean="0"/>
              <a:t>Deatherage</a:t>
            </a:r>
            <a:r>
              <a:rPr lang="en-US" altLang="ko-KR" sz="1400" dirty="0" smtClean="0"/>
              <a:t>, 1978)</a:t>
            </a:r>
            <a:endParaRPr lang="ko-KR" altLang="en-US" sz="1400" dirty="0"/>
          </a:p>
        </p:txBody>
      </p:sp>
      <p:pic>
        <p:nvPicPr>
          <p:cNvPr id="10" name="그림 9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341759"/>
            <a:ext cx="7715304" cy="4652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54868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효소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(enzyme)</a:t>
            </a:r>
          </a:p>
          <a:p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       : 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생체 내의 화학반응을 촉진하는 물질로 주성분이 </a:t>
            </a:r>
            <a:r>
              <a:rPr lang="ko-KR" altLang="en-US" sz="1600" b="1" dirty="0" smtClean="0">
                <a:solidFill>
                  <a:schemeClr val="accent6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단백질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로 구성</a:t>
            </a:r>
            <a:endParaRPr lang="en-US" altLang="ko-KR" sz="1600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        ;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기질특이성</a:t>
            </a:r>
            <a:endParaRPr lang="en-US" altLang="ko-KR" sz="160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대각선 방향의 모서리가 둥근 사각형 4"/>
          <p:cNvSpPr/>
          <p:nvPr/>
        </p:nvSpPr>
        <p:spPr>
          <a:xfrm>
            <a:off x="179512" y="0"/>
            <a:ext cx="4429156" cy="500066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나눔고딕 Bold" pitchFamily="50" charset="-127"/>
                <a:ea typeface="나눔고딕 Bold" pitchFamily="50" charset="-127"/>
              </a:rPr>
              <a:t>Section1. </a:t>
            </a:r>
            <a:r>
              <a:rPr lang="ko-KR" altLang="en-US" dirty="0" smtClean="0">
                <a:latin typeface="나눔고딕 Bold" pitchFamily="50" charset="-127"/>
                <a:ea typeface="나눔고딕 Bold" pitchFamily="50" charset="-127"/>
              </a:rPr>
              <a:t>생화학</a:t>
            </a:r>
            <a:r>
              <a:rPr lang="en-US" altLang="ko-KR" dirty="0" smtClean="0">
                <a:latin typeface="나눔고딕 Bold" pitchFamily="50" charset="-127"/>
                <a:ea typeface="나눔고딕 Bold" pitchFamily="50" charset="-127"/>
              </a:rPr>
              <a:t>·</a:t>
            </a:r>
            <a:r>
              <a:rPr lang="ko-KR" altLang="en-US" dirty="0" smtClean="0">
                <a:latin typeface="나눔고딕 Bold" pitchFamily="50" charset="-127"/>
                <a:ea typeface="나눔고딕 Bold" pitchFamily="50" charset="-127"/>
              </a:rPr>
              <a:t>생물학적인  인자</a:t>
            </a:r>
            <a:endParaRPr lang="ko-KR" altLang="en-US" dirty="0">
              <a:latin typeface="나눔고딕 Bold" pitchFamily="50" charset="-127"/>
              <a:ea typeface="나눔고딕 Bold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37321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효소의</a:t>
            </a:r>
            <a:endParaRPr lang="en-US" altLang="ko-KR" sz="1600" b="1" dirty="0" smtClean="0"/>
          </a:p>
          <a:p>
            <a:pPr algn="ctr"/>
            <a:r>
              <a:rPr lang="ko-KR" altLang="en-US" sz="1600" b="1" dirty="0" smtClean="0"/>
              <a:t>대별</a:t>
            </a:r>
            <a:endParaRPr lang="ko-KR" altLang="en-US" sz="1600" b="1" dirty="0"/>
          </a:p>
        </p:txBody>
      </p:sp>
      <p:sp>
        <p:nvSpPr>
          <p:cNvPr id="11" name="달 10"/>
          <p:cNvSpPr/>
          <p:nvPr/>
        </p:nvSpPr>
        <p:spPr>
          <a:xfrm>
            <a:off x="2123728" y="4653136"/>
            <a:ext cx="357190" cy="1857388"/>
          </a:xfrm>
          <a:prstGeom prst="moon">
            <a:avLst/>
          </a:prstGeom>
          <a:solidFill>
            <a:srgbClr val="FF33CC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4725144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① 산화환원효소 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oxido-reductase</a:t>
            </a:r>
            <a:r>
              <a:rPr lang="en-US" altLang="ko-KR" sz="1600" dirty="0" smtClean="0"/>
              <a:t>) </a:t>
            </a:r>
          </a:p>
          <a:p>
            <a:r>
              <a:rPr lang="en-US" altLang="ko-KR" sz="1600" dirty="0" smtClean="0"/>
              <a:t>② </a:t>
            </a:r>
            <a:r>
              <a:rPr lang="ko-KR" altLang="en-US" sz="1600" dirty="0" smtClean="0"/>
              <a:t>전위효소 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transferase</a:t>
            </a:r>
            <a:r>
              <a:rPr lang="en-US" altLang="ko-KR" sz="1600" dirty="0" smtClean="0"/>
              <a:t>) </a:t>
            </a:r>
          </a:p>
          <a:p>
            <a:r>
              <a:rPr lang="en-US" altLang="ko-KR" sz="1600" dirty="0" smtClean="0"/>
              <a:t>③ </a:t>
            </a:r>
            <a:r>
              <a:rPr lang="ko-KR" altLang="en-US" sz="1600" dirty="0" smtClean="0"/>
              <a:t>가수분해효소 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hydrolase</a:t>
            </a:r>
            <a:r>
              <a:rPr lang="en-US" altLang="ko-KR" sz="1600" dirty="0" smtClean="0"/>
              <a:t>) </a:t>
            </a:r>
          </a:p>
          <a:p>
            <a:r>
              <a:rPr lang="en-US" altLang="ko-KR" sz="1600" dirty="0" smtClean="0"/>
              <a:t>④ </a:t>
            </a:r>
            <a:r>
              <a:rPr lang="ko-KR" altLang="en-US" sz="1600" dirty="0" smtClean="0"/>
              <a:t>절단</a:t>
            </a:r>
            <a:r>
              <a:rPr lang="en-US" altLang="ko-KR" sz="1600" dirty="0" smtClean="0"/>
              <a:t>, </a:t>
            </a:r>
            <a:r>
              <a:rPr lang="ko-KR" altLang="en-US" sz="1600" dirty="0" err="1" smtClean="0"/>
              <a:t>개열</a:t>
            </a:r>
            <a:r>
              <a:rPr lang="en-US" altLang="ko-KR" sz="1600" dirty="0" smtClean="0"/>
              <a:t>, </a:t>
            </a:r>
            <a:r>
              <a:rPr lang="ko-KR" altLang="en-US" sz="1600" dirty="0" smtClean="0"/>
              <a:t>분해효소 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lyase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⑤ </a:t>
            </a:r>
            <a:r>
              <a:rPr lang="ko-KR" altLang="en-US" sz="1600" dirty="0" err="1" smtClean="0"/>
              <a:t>이성화효소</a:t>
            </a:r>
            <a:r>
              <a:rPr lang="ko-KR" altLang="en-US" sz="1600" dirty="0" smtClean="0"/>
              <a:t>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isomerase</a:t>
            </a:r>
            <a:r>
              <a:rPr lang="en-US" altLang="ko-KR" sz="1600" dirty="0" smtClean="0"/>
              <a:t>) </a:t>
            </a:r>
          </a:p>
          <a:p>
            <a:r>
              <a:rPr lang="en-US" altLang="ko-KR" sz="1600" dirty="0" smtClean="0"/>
              <a:t>⑥ </a:t>
            </a:r>
            <a:r>
              <a:rPr lang="ko-KR" altLang="en-US" sz="1600" dirty="0" smtClean="0"/>
              <a:t>합성효소</a:t>
            </a:r>
            <a:r>
              <a:rPr lang="en-US" altLang="ko-KR" sz="1600" dirty="0" smtClean="0"/>
              <a:t>, </a:t>
            </a:r>
            <a:r>
              <a:rPr lang="ko-KR" altLang="en-US" sz="1600" dirty="0" err="1" smtClean="0"/>
              <a:t>축합효소</a:t>
            </a:r>
            <a:r>
              <a:rPr lang="ko-KR" altLang="en-US" sz="1600" dirty="0" smtClean="0"/>
              <a:t> 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ligase</a:t>
            </a:r>
            <a:r>
              <a:rPr lang="en-US" altLang="ko-KR" sz="1600" dirty="0" smtClean="0"/>
              <a:t>) </a:t>
            </a:r>
            <a:endParaRPr lang="ko-KR" altLang="en-US" sz="1600" dirty="0"/>
          </a:p>
        </p:txBody>
      </p:sp>
      <p:sp>
        <p:nvSpPr>
          <p:cNvPr id="13" name="달 12"/>
          <p:cNvSpPr/>
          <p:nvPr/>
        </p:nvSpPr>
        <p:spPr>
          <a:xfrm flipH="1">
            <a:off x="5652120" y="4653136"/>
            <a:ext cx="357190" cy="1857388"/>
          </a:xfrm>
          <a:prstGeom prst="moon">
            <a:avLst/>
          </a:prstGeom>
          <a:solidFill>
            <a:srgbClr val="FF33CC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95536" y="1412776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altLang="ko-KR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생물에 의해서 생산되는 유기촉매물질</a:t>
            </a:r>
            <a:r>
              <a:rPr lang="en-US" altLang="ko-KR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생체 촉매 물질</a:t>
            </a:r>
            <a:r>
              <a:rPr lang="en-US" altLang="ko-KR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이며 단순단백질 또는 단백질과  보결분자단(</a:t>
            </a:r>
            <a:r>
              <a:rPr lang="en-US" altLang="ko-KR" b="1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prosthetic group</a:t>
            </a:r>
            <a:r>
              <a:rPr lang="en-US" altLang="ko-KR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이 결합한 분자량이 큰 물질.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보결 </a:t>
            </a:r>
            <a:r>
              <a:rPr lang="ko-KR" altLang="en-US" b="1" spc="-15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분자단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: 주로 </a:t>
            </a:r>
            <a:r>
              <a:rPr lang="ko-KR" altLang="en-US" b="1" spc="-150" dirty="0" err="1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저분자의</a:t>
            </a:r>
            <a:r>
              <a:rPr lang="ko-KR" altLang="en-US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t> 유기화합물과 금속이온.</a:t>
            </a:r>
            <a:endParaRPr lang="en-US" altLang="ko-KR" b="1" spc="-150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ko-KR" altLang="en-US" b="1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altLang="ko-KR" b="1" dirty="0" err="1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Holoenzyme</a:t>
            </a:r>
            <a:r>
              <a:rPr lang="en-US" altLang="ko-KR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(E) = </a:t>
            </a:r>
            <a:r>
              <a:rPr lang="en-US" altLang="ko-KR" b="1" dirty="0" err="1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apoenzyme</a:t>
            </a:r>
            <a:r>
              <a:rPr lang="en-US" altLang="ko-KR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 (</a:t>
            </a:r>
            <a:r>
              <a:rPr lang="ko-KR" altLang="en-US" b="1" dirty="0" err="1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주효소</a:t>
            </a:r>
            <a:r>
              <a:rPr lang="ko-KR" altLang="en-US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)+ </a:t>
            </a:r>
            <a:r>
              <a:rPr lang="en-US" altLang="ko-KR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coenzyme(</a:t>
            </a:r>
            <a:r>
              <a:rPr lang="ko-KR" altLang="en-US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조효소)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ko-KR" altLang="en-US" b="1" dirty="0" smtClean="0">
                <a:solidFill>
                  <a:srgbClr val="A50021"/>
                </a:solidFill>
                <a:latin typeface="HY견명조" pitchFamily="18" charset="-127"/>
                <a:ea typeface="HY견명조" pitchFamily="18" charset="-127"/>
              </a:rPr>
              <a:t>(복합효소)              (단백질)                       (비단백질)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endParaRPr lang="en-US" altLang="ko-KR" b="1" dirty="0" smtClean="0">
              <a:solidFill>
                <a:srgbClr val="A50021"/>
              </a:solidFill>
              <a:latin typeface="굴림" pitchFamily="50" charset="-127"/>
              <a:ea typeface="굴림" pitchFamily="50" charset="-127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&lt;효소(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E)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와 기질(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S)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의 반응&gt;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  E + S ↔ ES→ E + 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새로운 물질생산</a:t>
            </a:r>
            <a:endParaRPr lang="en-US" altLang="ko-KR" b="1" dirty="0">
              <a:latin typeface="HY견명조" pitchFamily="18" charset="-127"/>
              <a:ea typeface="HY견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6143668" cy="387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2571736" y="5786454"/>
            <a:ext cx="3357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그림 </a:t>
            </a:r>
            <a:r>
              <a:rPr lang="en-US" altLang="ko-KR" sz="1400" dirty="0" smtClean="0"/>
              <a:t>3-7  </a:t>
            </a:r>
            <a:r>
              <a:rPr lang="ko-KR" altLang="en-US" sz="1400" dirty="0" smtClean="0"/>
              <a:t>효소반응의 제어와 식품보장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857488" y="5715016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3-6  </a:t>
            </a:r>
            <a:r>
              <a:rPr lang="ko-KR" altLang="en-US" sz="1400" dirty="0" smtClean="0"/>
              <a:t>식품의 연화에 관한 중요한 효소</a:t>
            </a:r>
            <a:endParaRPr lang="ko-KR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70723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직사각형 3"/>
          <p:cNvSpPr/>
          <p:nvPr/>
        </p:nvSpPr>
        <p:spPr>
          <a:xfrm>
            <a:off x="2843808" y="5085184"/>
            <a:ext cx="1035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ATP</a:t>
            </a:r>
            <a:r>
              <a:rPr lang="ko-KR" altLang="en-US" dirty="0" smtClean="0">
                <a:solidFill>
                  <a:srgbClr val="FF0000"/>
                </a:solidFill>
              </a:rPr>
              <a:t>아제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714356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2.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미생물</a:t>
            </a:r>
            <a:endParaRPr lang="en-US" altLang="ko-KR" sz="16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       : 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식품을 방치 →  </a:t>
            </a:r>
            <a:r>
              <a:rPr lang="ko-KR" alt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나눔고딕" pitchFamily="50" charset="-127"/>
                <a:ea typeface="나눔고딕" pitchFamily="50" charset="-127"/>
              </a:rPr>
              <a:t>미생물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에 의해 식품성분이 부패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dirty="0" err="1" smtClean="0">
                <a:latin typeface="나눔고딕" pitchFamily="50" charset="-127"/>
                <a:ea typeface="나눔고딕" pitchFamily="50" charset="-127"/>
              </a:rPr>
              <a:t>변패</a:t>
            </a:r>
            <a:endParaRPr lang="en-US" altLang="ko-KR" sz="160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57290" y="2500306"/>
            <a:ext cx="285752" cy="214314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43042" y="1643050"/>
            <a:ext cx="61436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부패</a:t>
            </a:r>
            <a:r>
              <a:rPr lang="en-US" altLang="ko-KR" dirty="0" smtClean="0"/>
              <a:t>: </a:t>
            </a:r>
            <a:r>
              <a:rPr lang="ko-KR" altLang="en-US" sz="1600" dirty="0" smtClean="0"/>
              <a:t>미생물의 증식에 의해 생산되는 </a:t>
            </a:r>
            <a:r>
              <a:rPr lang="ko-KR" altLang="en-US" sz="1600" dirty="0" err="1" smtClean="0"/>
              <a:t>효소군의</a:t>
            </a:r>
            <a:r>
              <a:rPr lang="ko-KR" altLang="en-US" sz="1600" dirty="0" smtClean="0"/>
              <a:t> 작용에 의해서        단백질이 분해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저분자의</a:t>
            </a:r>
            <a:r>
              <a:rPr lang="ko-KR" altLang="en-US" sz="1600" dirty="0" smtClean="0"/>
              <a:t>  악취를 풍기는 물질로 변화</a:t>
            </a:r>
            <a:endParaRPr lang="en-US" altLang="ko-KR" sz="1600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변패</a:t>
            </a:r>
            <a:r>
              <a:rPr lang="en-US" altLang="ko-KR" dirty="0" smtClean="0"/>
              <a:t>: </a:t>
            </a:r>
            <a:r>
              <a:rPr lang="ko-KR" altLang="en-US" sz="1600" dirty="0" smtClean="0"/>
              <a:t>탄수화물이나 지방이 증식한 미생물의 작용을 받아 분해   </a:t>
            </a:r>
            <a:endParaRPr lang="en-US" altLang="ko-KR" sz="1600" dirty="0" smtClean="0"/>
          </a:p>
          <a:p>
            <a:r>
              <a:rPr lang="en-US" altLang="ko-KR" sz="1600" dirty="0" smtClean="0"/>
              <a:t>        </a:t>
            </a:r>
            <a:r>
              <a:rPr lang="ko-KR" altLang="en-US" sz="1600" dirty="0" smtClean="0"/>
              <a:t>풍미를 해치고</a:t>
            </a:r>
            <a:r>
              <a:rPr lang="en-US" altLang="ko-KR" sz="1600" dirty="0" smtClean="0"/>
              <a:t>, </a:t>
            </a:r>
            <a:r>
              <a:rPr lang="ko-KR" altLang="en-US" sz="1600" dirty="0" smtClean="0"/>
              <a:t>식용에 적합하지 않은 상태로 </a:t>
            </a:r>
            <a:r>
              <a:rPr lang="ko-KR" altLang="en-US" sz="1600" dirty="0" err="1" smtClean="0"/>
              <a:t>변패</a:t>
            </a:r>
            <a:endParaRPr lang="ko-KR" altLang="en-US" sz="1600" dirty="0"/>
          </a:p>
        </p:txBody>
      </p:sp>
      <p:sp>
        <p:nvSpPr>
          <p:cNvPr id="8" name="직사각형 7"/>
          <p:cNvSpPr/>
          <p:nvPr/>
        </p:nvSpPr>
        <p:spPr>
          <a:xfrm>
            <a:off x="1357290" y="1714488"/>
            <a:ext cx="285752" cy="214314"/>
          </a:xfrm>
          <a:prstGeom prst="rect">
            <a:avLst/>
          </a:prstGeom>
          <a:solidFill>
            <a:srgbClr val="FF33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달 8"/>
          <p:cNvSpPr/>
          <p:nvPr/>
        </p:nvSpPr>
        <p:spPr>
          <a:xfrm>
            <a:off x="1571604" y="3714752"/>
            <a:ext cx="357190" cy="1857388"/>
          </a:xfrm>
          <a:prstGeom prst="moon">
            <a:avLst/>
          </a:prstGeom>
          <a:solidFill>
            <a:srgbClr val="FFC000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4143380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원핵생물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sz="1600" dirty="0" smtClean="0"/>
              <a:t>세균</a:t>
            </a:r>
            <a:r>
              <a:rPr lang="en-US" altLang="ko-KR" sz="1600" dirty="0" smtClean="0"/>
              <a:t>, </a:t>
            </a:r>
            <a:r>
              <a:rPr lang="ko-KR" altLang="en-US" sz="1600" dirty="0" err="1" smtClean="0"/>
              <a:t>방선균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남조류</a:t>
            </a:r>
            <a:r>
              <a:rPr lang="en-US" altLang="ko-KR" sz="1600" dirty="0" smtClean="0"/>
              <a:t>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/>
              <a:t>진핵생물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곰팡이</a:t>
            </a:r>
            <a:r>
              <a:rPr lang="en-US" altLang="ko-KR" dirty="0" smtClean="0"/>
              <a:t>,</a:t>
            </a:r>
            <a:r>
              <a:rPr lang="ko-KR" altLang="en-US" dirty="0" smtClean="0"/>
              <a:t> 효모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남조류를</a:t>
            </a:r>
            <a:r>
              <a:rPr lang="ko-KR" altLang="en-US" smtClean="0"/>
              <a:t> 제외한 조류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I00000a943a62"/>
          <p:cNvPicPr>
            <a:picLocks noChangeAspect="1" noChangeArrowheads="1"/>
          </p:cNvPicPr>
          <p:nvPr/>
        </p:nvPicPr>
        <p:blipFill>
          <a:blip r:embed="rId2" cstate="print">
            <a:lum bright="-40000" contrast="40000"/>
          </a:blip>
          <a:srcRect/>
          <a:stretch>
            <a:fillRect/>
          </a:stretch>
        </p:blipFill>
        <p:spPr>
          <a:xfrm>
            <a:off x="1043608" y="764704"/>
            <a:ext cx="6446038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540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1724" y="97800"/>
            <a:ext cx="878874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                                                                                                                </a:t>
            </a:r>
            <a:endParaRPr kumimoji="1" lang="ko-KR" altLang="en-US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&lt;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수분 활성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(Water Activity, Aw)&gt;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15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en-US" altLang="ko-KR" sz="2000" b="1" spc="-15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      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일정한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(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임의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)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온도에서</a:t>
            </a:r>
            <a:r>
              <a:rPr kumimoji="1" lang="ko-KR" altLang="en-US" sz="2000" b="1" spc="-15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식품 중 물의 수증기압과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같은 온도에서</a:t>
            </a:r>
            <a:endParaRPr kumimoji="1" lang="en-US" altLang="ko-KR" sz="20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15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         </a:t>
            </a:r>
            <a:r>
              <a:rPr kumimoji="1" lang="ko-KR" altLang="en-US" sz="2000" b="1" spc="-15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순수한 물의 수증기압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의 비로 나타냄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0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                                                                            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Ps: 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식품의 수증기압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    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spc="-150" dirty="0" smtClean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                                                                            </a:t>
            </a:r>
            <a:r>
              <a:rPr kumimoji="1" lang="en-US" altLang="ko-KR" sz="2000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Po:</a:t>
            </a:r>
            <a:r>
              <a:rPr kumimoji="1" lang="ko-KR" altLang="en-US" sz="2000" b="1" spc="-150" dirty="0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순수한 물의 수증기압</a:t>
            </a:r>
            <a:endParaRPr kumimoji="1" lang="en-US" altLang="ko-KR" sz="2000" b="1" spc="-150" dirty="0" smtClean="0">
              <a:solidFill>
                <a:srgbClr val="000000"/>
              </a:solidFill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                                                                             </a:t>
            </a:r>
            <a:r>
              <a:rPr kumimoji="1" lang="en-US" altLang="ko-KR" sz="2000" b="1" i="0" u="none" strike="noStrike" cap="none" spc="-15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Nw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: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물의 몰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(mole)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수</a:t>
            </a:r>
            <a:endParaRPr kumimoji="1" lang="en-US" altLang="ko-KR" sz="20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/>
              <a:ea typeface="굴림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                                                                             Ns: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용질의 몰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(mole)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수</a:t>
            </a:r>
            <a:endParaRPr kumimoji="1" lang="en-US" altLang="ko-KR" sz="20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/>
              <a:ea typeface="굴림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0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"/>
              <a:ea typeface="굴림"/>
              <a:cs typeface="굴림" pitchFamily="50" charset="-127"/>
            </a:endParaRPr>
          </a:p>
          <a:p>
            <a:pPr fontAlgn="base"/>
            <a:r>
              <a:rPr lang="en-US" altLang="ko-KR" sz="2000" dirty="0" smtClean="0"/>
              <a:t>*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수분활성도</a:t>
            </a:r>
            <a:r>
              <a:rPr lang="en-US" altLang="ko-KR" sz="2000" dirty="0"/>
              <a:t>(Water Activity, Aw):</a:t>
            </a:r>
            <a:r>
              <a:rPr lang="ko-KR" altLang="en-US" sz="2000" dirty="0"/>
              <a:t>식품중의 자유수의 함량을 나타내는 척도 </a:t>
            </a:r>
          </a:p>
          <a:p>
            <a:pPr fontAlgn="base"/>
            <a:r>
              <a:rPr lang="ko-KR" altLang="en-US" sz="2000" dirty="0" smtClean="0"/>
              <a:t>   또는 </a:t>
            </a:r>
            <a:r>
              <a:rPr lang="ko-KR" altLang="en-US" sz="2000" dirty="0"/>
              <a:t>미생물의 </a:t>
            </a:r>
            <a:r>
              <a:rPr lang="ko-KR" altLang="en-US" sz="2000" dirty="0" err="1"/>
              <a:t>증식정도를</a:t>
            </a:r>
            <a:r>
              <a:rPr lang="ko-KR" altLang="en-US" sz="2000" dirty="0"/>
              <a:t> 알 수 있는 </a:t>
            </a:r>
            <a:r>
              <a:rPr lang="ko-KR" altLang="en-US" sz="2000" dirty="0" smtClean="0"/>
              <a:t>척도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식품의 안전성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식품특성</a:t>
            </a:r>
            <a:r>
              <a:rPr lang="en-US" altLang="ko-KR" sz="2000" dirty="0" smtClean="0"/>
              <a:t>)</a:t>
            </a:r>
            <a:endParaRPr lang="ko-KR" altLang="en-US" sz="2000" dirty="0"/>
          </a:p>
          <a:p>
            <a:pPr fontAlgn="base"/>
            <a:r>
              <a:rPr lang="en-US" altLang="ko-KR" sz="2000" dirty="0" smtClean="0"/>
              <a:t>    Aw=Ps/Po </a:t>
            </a:r>
            <a:r>
              <a:rPr lang="en-US" altLang="ko-KR" sz="2000" dirty="0"/>
              <a:t>(0</a:t>
            </a:r>
            <a:r>
              <a:rPr lang="ko-KR" altLang="en-US" sz="2000" dirty="0"/>
              <a:t>＜</a:t>
            </a:r>
            <a:r>
              <a:rPr lang="en-US" altLang="ko-KR" sz="2000" dirty="0"/>
              <a:t>Aw</a:t>
            </a:r>
            <a:r>
              <a:rPr lang="ko-KR" altLang="en-US" sz="2000" dirty="0"/>
              <a:t>＜</a:t>
            </a:r>
            <a:r>
              <a:rPr lang="en-US" altLang="ko-KR" sz="2000" dirty="0"/>
              <a:t>1)</a:t>
            </a:r>
            <a:endParaRPr lang="ko-KR" altLang="en-US" sz="2000" dirty="0"/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/>
                <a:ea typeface="굴림"/>
                <a:cs typeface="굴림" pitchFamily="50" charset="-127"/>
              </a:rPr>
              <a:t>⊙</a:t>
            </a: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식품에 함유된 용질의 종류와 양에 따라 다른 </a:t>
            </a:r>
            <a:r>
              <a:rPr lang="en-US" altLang="ko-KR" sz="2000" dirty="0" smtClean="0"/>
              <a:t>Aw 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값을 나타낸다</a:t>
            </a: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? (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Yes</a:t>
            </a:r>
            <a:r>
              <a:rPr kumimoji="1" lang="en-US" altLang="ko-K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, No</a:t>
            </a: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)</a:t>
            </a:r>
          </a:p>
          <a:p>
            <a:pPr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⊙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미생물의 생육이나 화학반응은 수분 함량보다는 수분 활성도의 영향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?( </a:t>
            </a:r>
            <a:r>
              <a:rPr kumimoji="1"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Yes</a:t>
            </a:r>
            <a:r>
              <a:rPr kumimoji="1" lang="en-US" altLang="ko-KR" sz="2000" b="1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No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) </a:t>
            </a:r>
            <a:endParaRPr kumimoji="1" lang="en-US" altLang="ko-KR" sz="2000" b="1" i="0" u="none" strike="noStrike" cap="none" spc="-3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⊙ 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식품 중에 존재하는 물은 순수한 물보다 수증기압이 낮음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? (</a:t>
            </a:r>
            <a:r>
              <a:rPr kumimoji="1" lang="en-US" altLang="ko-KR" sz="20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Yes</a:t>
            </a:r>
            <a:r>
              <a:rPr kumimoji="1" lang="en-US" altLang="ko-KR" sz="2000" b="1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No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)</a:t>
            </a:r>
            <a:endParaRPr kumimoji="1" lang="en-US" altLang="ko-KR" sz="2000" b="1" i="0" u="none" strike="noStrike" cap="none" spc="-300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 (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식품의 수분 </a:t>
            </a:r>
            <a:r>
              <a:rPr kumimoji="1" lang="ko-KR" altLang="en-US" sz="2000" b="1" i="0" u="none" strike="noStrike" cap="none" spc="-30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활성도는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1</a:t>
            </a:r>
            <a:r>
              <a:rPr kumimoji="1" lang="ko-KR" altLang="en-US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보다 작은 값</a:t>
            </a:r>
            <a:r>
              <a:rPr kumimoji="1" lang="en-US" altLang="ko-KR" sz="2000" b="1" i="0" u="none" strike="noStrike" cap="none" spc="-30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). 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⊙ 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어패류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과일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채소와 같이 수분이 많은 식품의 수분 활성도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0.98∼0.99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  곡류와 같이 수분이 적은 건조식품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:0.60∼0.64 </a:t>
            </a:r>
            <a:r>
              <a:rPr kumimoji="1" lang="ko-KR" altLang="en-US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정도</a:t>
            </a:r>
            <a:r>
              <a:rPr kumimoji="1" lang="en-US" altLang="ko-KR" sz="20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체" pitchFamily="49" charset="-127"/>
                <a:ea typeface="굴림체" pitchFamily="49" charset="-127"/>
                <a:cs typeface="굴림" pitchFamily="50" charset="-127"/>
              </a:rPr>
              <a:t>.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spc="-15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성장관계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: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 세균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:0.90-0.99, 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효모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:0.88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이상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, 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곰팡이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:0.80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굴림" pitchFamily="50" charset="-127"/>
              </a:rPr>
              <a:t>이상에서 성장양호</a:t>
            </a:r>
            <a:endParaRPr kumimoji="1" lang="en-US" altLang="ko-KR" sz="2000" b="1" spc="-150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000" b="1" spc="-15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</a:t>
            </a:r>
            <a:r>
              <a:rPr kumimoji="1" lang="en-US" altLang="ko-KR" sz="2000" b="1" spc="-15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*</a:t>
            </a:r>
            <a:r>
              <a:rPr kumimoji="1" lang="ko-KR" altLang="en-US" sz="2000" b="1" spc="-15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호염세균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:0.75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*</a:t>
            </a:r>
            <a:r>
              <a:rPr kumimoji="1" lang="ko-KR" altLang="en-US" sz="2000" b="1" spc="-15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내건성곰팡이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:0.65,  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*</a:t>
            </a:r>
            <a:r>
              <a:rPr kumimoji="1" lang="ko-KR" altLang="en-US" sz="2000" b="1" spc="-15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내삼투성효모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및 </a:t>
            </a:r>
            <a:r>
              <a:rPr kumimoji="1" lang="ko-KR" altLang="en-US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곰팡이</a:t>
            </a:r>
            <a:r>
              <a:rPr kumimoji="1" lang="en-US" altLang="ko-KR" sz="2000" b="1" spc="-15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:0.60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3245413" cy="98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수고</a:t>
            </a:r>
            <a:endParaRPr lang="en-US" altLang="ko-KR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671539-AB9B-40C7-BD0F-0C646874589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>
            <a:lum bright="-19000"/>
          </a:blip>
          <a:srcRect/>
          <a:stretch>
            <a:fillRect/>
          </a:stretch>
        </p:blipFill>
        <p:spPr bwMode="auto">
          <a:xfrm>
            <a:off x="827584" y="764704"/>
            <a:ext cx="6677025" cy="556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404664"/>
            <a:ext cx="878497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√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수분 활성도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식품중의 효소 활성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화학반응 속도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미생물 생육에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영향을 줌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.</a:t>
            </a:r>
            <a:endParaRPr kumimoji="1" lang="en-US" altLang="ko-KR" sz="2000" b="1" spc="-300" dirty="0">
              <a:solidFill>
                <a:srgbClr val="000000"/>
              </a:solidFill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 수분 활성도가 클수록 효소반응과 화학반응이 잘 일어나고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미생물 생육에</a:t>
            </a:r>
            <a:endParaRPr kumimoji="1" lang="en-US" altLang="ko-KR" sz="2000" b="1" spc="-300" dirty="0">
              <a:solidFill>
                <a:srgbClr val="000000"/>
              </a:solidFill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잘 이용되므로 수분 활성도가 높은 식품은 낮은 식품에 비해 쉽게 변질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.</a:t>
            </a:r>
            <a:endParaRPr kumimoji="1" lang="en-US" altLang="ko-KR" sz="2000" b="1" spc="-300" dirty="0"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000" b="1" spc="-300" dirty="0" smtClean="0">
              <a:solidFill>
                <a:srgbClr val="000000"/>
              </a:solidFill>
              <a:latin typeface="굴림"/>
              <a:ea typeface="굴림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"/>
                <a:ea typeface="굴림"/>
                <a:cs typeface="굴림" pitchFamily="50" charset="-127"/>
              </a:rPr>
              <a:t>√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중간수분식품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?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수분함량을 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20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∼40%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정도를 높게 유지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(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수분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활성도 </a:t>
            </a:r>
            <a:r>
              <a:rPr kumimoji="1" lang="en-US" altLang="ko-KR" sz="2000" b="1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0.65∼0.85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정도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)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미생물의 발육을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억제하는 동시에 </a:t>
            </a:r>
            <a:r>
              <a:rPr kumimoji="1" lang="ko-KR" altLang="en-US" sz="2000" b="1" spc="-3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가소성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을 갖게 하여 </a:t>
            </a:r>
            <a:r>
              <a:rPr kumimoji="1" lang="ko-KR" altLang="en-US" sz="2000" b="1" spc="-300" dirty="0" err="1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조직감을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좋게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한 식품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. 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전통적인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중간수분식품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: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 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육포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훈제 해산물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(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오징어 등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),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잼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건조과일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소시지</a:t>
            </a:r>
            <a:r>
              <a:rPr kumimoji="1" lang="en-US" altLang="ko-KR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, </a:t>
            </a:r>
            <a:r>
              <a:rPr kumimoji="1" lang="ko-KR" altLang="en-US" sz="2000" b="1" spc="-300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양갱 </a:t>
            </a:r>
            <a:r>
              <a:rPr kumimoji="1" lang="ko-KR" altLang="en-US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등</a:t>
            </a:r>
            <a:r>
              <a:rPr kumimoji="1" lang="en-US" altLang="ko-KR" sz="2000" b="1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.</a:t>
            </a:r>
            <a:endParaRPr kumimoji="1" lang="en-US" altLang="ko-KR" sz="2000" b="1" spc="-300" dirty="0"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spc="-30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  </a:t>
            </a:r>
            <a:endParaRPr kumimoji="1" lang="en-US" altLang="ko-KR" sz="2000" spc="-300" dirty="0"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900" spc="-150" dirty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굴림" pitchFamily="50" charset="-127"/>
              </a:rPr>
              <a:t>  </a:t>
            </a:r>
            <a:endParaRPr kumimoji="1" lang="en-US" altLang="ko-KR" sz="900" spc="-150" dirty="0">
              <a:latin typeface="굴림체" pitchFamily="49" charset="-127"/>
              <a:ea typeface="굴림체" pitchFamily="49" charset="-127"/>
              <a:cs typeface="굴림" pitchFamily="50" charset="-127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19000"/>
          </a:blip>
          <a:srcRect/>
          <a:stretch>
            <a:fillRect/>
          </a:stretch>
        </p:blipFill>
        <p:spPr bwMode="auto">
          <a:xfrm>
            <a:off x="1619672" y="1424778"/>
            <a:ext cx="5884937" cy="490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857232"/>
            <a:ext cx="6643734" cy="47863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71802" y="5857892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3-2 </a:t>
            </a:r>
            <a:r>
              <a:rPr lang="ko-KR" altLang="en-US" sz="1400" dirty="0" smtClean="0"/>
              <a:t>식품의 평균적 </a:t>
            </a:r>
            <a:r>
              <a:rPr lang="ko-KR" altLang="en-US" sz="1400" dirty="0" err="1" smtClean="0"/>
              <a:t>등온흡습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탈습곡선과 </a:t>
            </a:r>
          </a:p>
          <a:p>
            <a:r>
              <a:rPr lang="ko-KR" altLang="en-US" sz="1400" dirty="0" smtClean="0"/>
              <a:t>         식품의 열화를 촉진시키는 수분활성영역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714356"/>
            <a:ext cx="664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수분활성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(2)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715008" y="5143512"/>
            <a:ext cx="2214578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5643570" y="4857760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728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2. 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pH :  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수소이온 농도를 마이너스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(-)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의 상용대수로 표시한 것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1928794" y="2000240"/>
            <a:ext cx="428628" cy="35719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14348" y="3071810"/>
          <a:ext cx="383381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68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액체</a:t>
                      </a:r>
                      <a:endParaRPr lang="ko-KR" altLang="en-US" dirty="0"/>
                    </a:p>
                  </a:txBody>
                  <a:tcPr>
                    <a:solidFill>
                      <a:schemeClr val="accent6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pH</a:t>
                      </a:r>
                      <a:r>
                        <a:rPr lang="ko-KR" altLang="en-US" dirty="0" smtClean="0"/>
                        <a:t>범위</a:t>
                      </a:r>
                      <a:endParaRPr lang="ko-KR" altLang="en-US" dirty="0"/>
                    </a:p>
                  </a:txBody>
                  <a:tcPr>
                    <a:solidFill>
                      <a:schemeClr val="accent6">
                        <a:lumMod val="5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혈액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7.30~7.45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뇌척수액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7. 35~7.40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체액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사람 이외의 동물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6.7~7.9 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모유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6.4~7.6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우유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6.4~6.8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타액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6.4~7.6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타액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8.3~8.5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4643438" y="3071810"/>
          <a:ext cx="3833818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68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액체</a:t>
                      </a:r>
                      <a:endParaRPr lang="ko-KR" altLang="en-US" dirty="0"/>
                    </a:p>
                  </a:txBody>
                  <a:tcPr>
                    <a:solidFill>
                      <a:schemeClr val="accent6">
                        <a:lumMod val="5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pH</a:t>
                      </a:r>
                      <a:r>
                        <a:rPr lang="ko-KR" altLang="en-US" dirty="0" smtClean="0"/>
                        <a:t>범위</a:t>
                      </a:r>
                      <a:endParaRPr lang="ko-KR" altLang="en-US" dirty="0"/>
                    </a:p>
                  </a:txBody>
                  <a:tcPr>
                    <a:solidFill>
                      <a:schemeClr val="accent6">
                        <a:lumMod val="50000"/>
                        <a:alpha val="7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위의 내용물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1.5~3.0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50" dirty="0" smtClean="0"/>
                        <a:t>십이지장의 내용물</a:t>
                      </a:r>
                      <a:r>
                        <a:rPr lang="en-US" altLang="ko-KR" sz="1550" dirty="0" smtClean="0"/>
                        <a:t>(</a:t>
                      </a:r>
                      <a:r>
                        <a:rPr lang="ko-KR" altLang="en-US" sz="1550" dirty="0" smtClean="0"/>
                        <a:t>사람</a:t>
                      </a:r>
                      <a:r>
                        <a:rPr lang="en-US" altLang="ko-KR" sz="1550" dirty="0" smtClean="0"/>
                        <a:t>)</a:t>
                      </a:r>
                      <a:endParaRPr lang="ko-KR" altLang="en-US" sz="155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4.5~8.0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사람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4.8~8.0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사과주스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2.9~3.3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레몬주스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2.2~2.4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레몬주스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1.8~2.0</a:t>
                      </a:r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822"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solidFill>
                      <a:schemeClr val="accent6">
                        <a:lumMod val="50000"/>
                        <a:alpha val="5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71802" y="5929330"/>
            <a:ext cx="4000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표 </a:t>
            </a:r>
            <a:r>
              <a:rPr lang="en-US" altLang="ko-KR" sz="1400" dirty="0" smtClean="0"/>
              <a:t>3-3  </a:t>
            </a:r>
            <a:r>
              <a:rPr lang="ko-KR" altLang="en-US" sz="1400" dirty="0" smtClean="0"/>
              <a:t>생물체 내의 액체의 </a:t>
            </a:r>
            <a:r>
              <a:rPr lang="en-US" altLang="ko-KR" sz="1400" dirty="0" smtClean="0"/>
              <a:t>pH</a:t>
            </a:r>
            <a:r>
              <a:rPr lang="ko-KR" altLang="en-US" sz="1400" dirty="0" smtClean="0"/>
              <a:t>치 </a:t>
            </a:r>
            <a:endParaRPr lang="ko-KR" altLang="en-US" sz="1400" dirty="0"/>
          </a:p>
        </p:txBody>
      </p:sp>
      <p:pic>
        <p:nvPicPr>
          <p:cNvPr id="8" name="그림 7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1785926"/>
            <a:ext cx="257176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8033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3.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산소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 :  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대기의 주성분일 뿐만 아니라 액체나 고체로도 존재하는 보편적인 물질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61048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그림 </a:t>
            </a:r>
            <a:r>
              <a:rPr lang="en-US" altLang="ko-KR" sz="1400" dirty="0" smtClean="0"/>
              <a:t>3-3 </a:t>
            </a:r>
            <a:r>
              <a:rPr lang="ko-KR" altLang="en-US" sz="1400" dirty="0" smtClean="0"/>
              <a:t>산소원자의 전자 배치</a:t>
            </a:r>
            <a:endParaRPr lang="ko-KR" altLang="en-US" sz="1400" dirty="0"/>
          </a:p>
        </p:txBody>
      </p:sp>
      <p:pic>
        <p:nvPicPr>
          <p:cNvPr id="10" name="그림 9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2448272" cy="1907021"/>
          </a:xfrm>
          <a:prstGeom prst="rect">
            <a:avLst/>
          </a:prstGeom>
        </p:spPr>
      </p:pic>
      <p:pic>
        <p:nvPicPr>
          <p:cNvPr id="7" name="Picture 4" descr="UNI00000a943a62"/>
          <p:cNvPicPr>
            <a:picLocks noChangeAspect="1" noChangeArrowheads="1"/>
          </p:cNvPicPr>
          <p:nvPr/>
        </p:nvPicPr>
        <p:blipFill>
          <a:blip r:embed="rId3" cstate="print">
            <a:lum bright="-40000" contrast="40000"/>
          </a:blip>
          <a:srcRect/>
          <a:stretch>
            <a:fillRect/>
          </a:stretch>
        </p:blipFill>
        <p:spPr>
          <a:xfrm>
            <a:off x="2699792" y="1724363"/>
            <a:ext cx="5796136" cy="4273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2910" y="928670"/>
            <a:ext cx="7500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dirty="0" smtClean="0">
                <a:latin typeface="나눔고딕" pitchFamily="50" charset="-127"/>
                <a:ea typeface="나눔고딕" pitchFamily="50" charset="-127"/>
              </a:rPr>
              <a:t>3. </a:t>
            </a:r>
            <a:r>
              <a:rPr lang="ko-KR" altLang="en-US" sz="1600" b="1" dirty="0" smtClean="0">
                <a:latin typeface="나눔고딕" pitchFamily="50" charset="-127"/>
                <a:ea typeface="나눔고딕" pitchFamily="50" charset="-127"/>
              </a:rPr>
              <a:t>산소</a:t>
            </a:r>
            <a:r>
              <a:rPr lang="en-US" altLang="ko-KR" sz="1600" b="1" dirty="0" smtClean="0">
                <a:latin typeface="나눔고딕" pitchFamily="50" charset="-127"/>
                <a:ea typeface="나눔고딕" pitchFamily="50" charset="-127"/>
              </a:rPr>
              <a:t> :  </a:t>
            </a:r>
            <a:r>
              <a:rPr lang="ko-KR" altLang="en-US" sz="1600" dirty="0" smtClean="0">
                <a:latin typeface="나눔고딕" pitchFamily="50" charset="-127"/>
                <a:ea typeface="나눔고딕" pitchFamily="50" charset="-127"/>
              </a:rPr>
              <a:t>대기의 주성분일 뿐만 아니라 액체나 고체로도 존재하는 보편적인 물질</a:t>
            </a:r>
            <a:endParaRPr lang="ko-KR" altLang="en-US" sz="16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926" y="600076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그림 </a:t>
            </a:r>
            <a:r>
              <a:rPr lang="en-US" altLang="ko-KR" sz="1400" dirty="0" smtClean="0"/>
              <a:t>3-4 </a:t>
            </a:r>
            <a:r>
              <a:rPr lang="ko-KR" altLang="en-US" sz="1400" dirty="0" smtClean="0"/>
              <a:t>지방에 </a:t>
            </a:r>
            <a:r>
              <a:rPr lang="ko-KR" altLang="en-US" sz="1400" dirty="0" err="1" smtClean="0"/>
              <a:t>과산화물함량의</a:t>
            </a:r>
            <a:r>
              <a:rPr lang="ko-KR" altLang="en-US" sz="1400" dirty="0" smtClean="0"/>
              <a:t> 단계적 증가</a:t>
            </a:r>
            <a:endParaRPr lang="ko-KR" altLang="en-US" sz="1400" dirty="0"/>
          </a:p>
        </p:txBody>
      </p:sp>
      <p:pic>
        <p:nvPicPr>
          <p:cNvPr id="11" name="그림 10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7286676" cy="4237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703</Words>
  <Application>Microsoft Office PowerPoint</Application>
  <PresentationFormat>화면 슬라이드 쇼(4:3)</PresentationFormat>
  <Paragraphs>155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제3장</dc:title>
  <dc:creator>Administrator</dc:creator>
  <cp:lastModifiedBy>Administrator</cp:lastModifiedBy>
  <cp:revision>121</cp:revision>
  <dcterms:created xsi:type="dcterms:W3CDTF">2015-02-17T05:17:16Z</dcterms:created>
  <dcterms:modified xsi:type="dcterms:W3CDTF">2017-03-13T00:43:21Z</dcterms:modified>
</cp:coreProperties>
</file>