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5"/>
  </p:notesMasterIdLst>
  <p:sldIdLst>
    <p:sldId id="321" r:id="rId2"/>
    <p:sldId id="322" r:id="rId3"/>
    <p:sldId id="323" r:id="rId4"/>
    <p:sldId id="325" r:id="rId5"/>
    <p:sldId id="326" r:id="rId6"/>
    <p:sldId id="327" r:id="rId7"/>
    <p:sldId id="328" r:id="rId8"/>
    <p:sldId id="364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68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1" r:id="rId42"/>
    <p:sldId id="362" r:id="rId43"/>
    <p:sldId id="363" r:id="rId4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22" end="4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2513D3"/>
    <a:srgbClr val="0201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4519" autoAdjust="0"/>
    <p:restoredTop sz="94591" autoAdjust="0"/>
  </p:normalViewPr>
  <p:slideViewPr>
    <p:cSldViewPr>
      <p:cViewPr varScale="1">
        <p:scale>
          <a:sx n="86" d="100"/>
          <a:sy n="86" d="100"/>
        </p:scale>
        <p:origin x="20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DB26F-1445-450E-90DF-6E3603201DDD}" type="datetimeFigureOut">
              <a:rPr lang="ko-KR" altLang="en-US" smtClean="0"/>
              <a:pPr/>
              <a:t>2017-04-07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701F-2FE8-45BC-BEEB-49342F1ABB9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A7B6F-7157-478F-B2E3-26072D66B341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ko-KR" sz="1800" b="1" smtClean="0">
              <a:solidFill>
                <a:srgbClr val="CC330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ko-KR" sz="1800" b="1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701F-2FE8-45BC-BEEB-49342F1ABB94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496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701F-2FE8-45BC-BEEB-49342F1ABB94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7F-8598-44E2-BDBB-45AE1834FBA3}" type="datetimeFigureOut">
              <a:rPr lang="ko-KR" altLang="en-US" smtClean="0"/>
              <a:pPr/>
              <a:t>2017-04-07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207-442B-4C4F-8D2C-D0E032C61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7F-8598-44E2-BDBB-45AE1834FBA3}" type="datetimeFigureOut">
              <a:rPr lang="ko-KR" altLang="en-US" smtClean="0"/>
              <a:pPr/>
              <a:t>2017-04-07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207-442B-4C4F-8D2C-D0E032C61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7F-8598-44E2-BDBB-45AE1834FBA3}" type="datetimeFigureOut">
              <a:rPr lang="ko-KR" altLang="en-US" smtClean="0"/>
              <a:pPr/>
              <a:t>2017-04-07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207-442B-4C4F-8D2C-D0E032C61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7F-8598-44E2-BDBB-45AE1834FBA3}" type="datetimeFigureOut">
              <a:rPr lang="ko-KR" altLang="en-US" smtClean="0"/>
              <a:pPr/>
              <a:t>2017-04-07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207-442B-4C4F-8D2C-D0E032C61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7F-8598-44E2-BDBB-45AE1834FBA3}" type="datetimeFigureOut">
              <a:rPr lang="ko-KR" altLang="en-US" smtClean="0"/>
              <a:pPr/>
              <a:t>2017-04-07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207-442B-4C4F-8D2C-D0E032C61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7F-8598-44E2-BDBB-45AE1834FBA3}" type="datetimeFigureOut">
              <a:rPr lang="ko-KR" altLang="en-US" smtClean="0"/>
              <a:pPr/>
              <a:t>2017-04-07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207-442B-4C4F-8D2C-D0E032C61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7F-8598-44E2-BDBB-45AE1834FBA3}" type="datetimeFigureOut">
              <a:rPr lang="ko-KR" altLang="en-US" smtClean="0"/>
              <a:pPr/>
              <a:t>2017-04-07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207-442B-4C4F-8D2C-D0E032C61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7F-8598-44E2-BDBB-45AE1834FBA3}" type="datetimeFigureOut">
              <a:rPr lang="ko-KR" altLang="en-US" smtClean="0"/>
              <a:pPr/>
              <a:t>2017-04-07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207-442B-4C4F-8D2C-D0E032C61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7F-8598-44E2-BDBB-45AE1834FBA3}" type="datetimeFigureOut">
              <a:rPr lang="ko-KR" altLang="en-US" smtClean="0"/>
              <a:pPr/>
              <a:t>2017-04-07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207-442B-4C4F-8D2C-D0E032C61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7F-8598-44E2-BDBB-45AE1834FBA3}" type="datetimeFigureOut">
              <a:rPr lang="ko-KR" altLang="en-US" smtClean="0"/>
              <a:pPr/>
              <a:t>2017-04-07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207-442B-4C4F-8D2C-D0E032C61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60F7F-8598-44E2-BDBB-45AE1834FBA3}" type="datetimeFigureOut">
              <a:rPr lang="ko-KR" altLang="en-US" smtClean="0"/>
              <a:pPr/>
              <a:t>2017-04-07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B2207-442B-4C4F-8D2C-D0E032C61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60F7F-8598-44E2-BDBB-45AE1834FBA3}" type="datetimeFigureOut">
              <a:rPr lang="ko-KR" altLang="en-US" smtClean="0"/>
              <a:pPr/>
              <a:t>2017-04-07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B2207-442B-4C4F-8D2C-D0E032C6150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28600" y="228600"/>
            <a:ext cx="4765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ko-KR" altLang="ko-KR" sz="20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332656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ko-KR" altLang="en-US" sz="2400" dirty="0" smtClean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  <a:cs typeface="고딕,한컴돋움"/>
              </a:rPr>
              <a:t>탄수화물</a:t>
            </a:r>
            <a:r>
              <a:rPr lang="en-US" altLang="ko-KR" sz="2400" dirty="0" smtClean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  <a:cs typeface="고딕,한컴돋움"/>
              </a:rPr>
              <a:t>(Carbohydrates)?</a:t>
            </a:r>
            <a:endParaRPr lang="en-US" altLang="ko-KR" sz="2400" dirty="0">
              <a:solidFill>
                <a:srgbClr val="CC0000"/>
              </a:solidFill>
              <a:latin typeface="HY견고딕" pitchFamily="18" charset="-127"/>
              <a:ea typeface="HY견고딕" pitchFamily="18" charset="-127"/>
              <a:cs typeface="고딕,한컴돋움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• </a:t>
            </a:r>
            <a:r>
              <a:rPr lang="ko-KR" altLang="en-US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구성원소</a:t>
            </a:r>
            <a:r>
              <a:rPr lang="en-US" altLang="ko-KR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:</a:t>
            </a:r>
            <a:r>
              <a:rPr lang="ko-KR" altLang="en-US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탄소</a:t>
            </a:r>
            <a:r>
              <a:rPr lang="en-US" altLang="ko-KR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(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C, carbon),</a:t>
            </a:r>
            <a:r>
              <a:rPr lang="ko-KR" altLang="en-US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산소</a:t>
            </a:r>
            <a:r>
              <a:rPr lang="en-US" altLang="ko-KR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(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O, oxygen), </a:t>
            </a:r>
            <a:r>
              <a:rPr lang="ko-KR" altLang="en-US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수소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(H, hydrogen)</a:t>
            </a:r>
            <a:r>
              <a:rPr lang="en-US" altLang="ko-KR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 </a:t>
            </a:r>
            <a:r>
              <a:rPr lang="ko-KR" altLang="en-US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등의 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세 개의</a:t>
            </a:r>
            <a:endParaRPr lang="en-US" altLang="ko-KR" sz="2000" b="1" spc="-150" dirty="0" smtClean="0">
              <a:solidFill>
                <a:srgbClr val="000000"/>
              </a:solidFill>
              <a:latin typeface="굴림체" pitchFamily="49" charset="-127"/>
              <a:ea typeface="굴림체" pitchFamily="49" charset="-127"/>
              <a:cs typeface="고딕,한컴돋움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 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 원소로 구성된 </a:t>
            </a:r>
            <a:r>
              <a:rPr lang="ko-KR" altLang="en-US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유기물질.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• </a:t>
            </a:r>
            <a:r>
              <a:rPr lang="ko-KR" altLang="en-US" sz="2000" b="1" spc="-150" dirty="0" err="1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일반식</a:t>
            </a:r>
            <a:r>
              <a:rPr lang="en-US" altLang="ko-KR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: </a:t>
            </a:r>
            <a:r>
              <a:rPr lang="en-US" altLang="ko-KR" sz="2000" b="1" spc="-150" dirty="0">
                <a:solidFill>
                  <a:srgbClr val="3333FF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C</a:t>
            </a:r>
            <a:r>
              <a:rPr lang="en-US" altLang="ko-KR" sz="2000" b="1" spc="-150" baseline="-25000" dirty="0">
                <a:solidFill>
                  <a:srgbClr val="3333FF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m</a:t>
            </a:r>
            <a:r>
              <a:rPr lang="en-US" altLang="ko-KR" sz="2000" b="1" spc="-150" dirty="0">
                <a:solidFill>
                  <a:srgbClr val="3333FF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(H</a:t>
            </a:r>
            <a:r>
              <a:rPr lang="en-US" altLang="ko-KR" sz="2000" b="1" spc="-150" baseline="-30000" dirty="0">
                <a:solidFill>
                  <a:srgbClr val="3333FF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2</a:t>
            </a:r>
            <a:r>
              <a:rPr lang="en-US" altLang="ko-KR" sz="2000" b="1" spc="-150" dirty="0">
                <a:solidFill>
                  <a:srgbClr val="3333FF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O)</a:t>
            </a:r>
            <a:r>
              <a:rPr lang="en-US" altLang="ko-KR" sz="2000" b="1" spc="-150" baseline="-25000" dirty="0">
                <a:solidFill>
                  <a:srgbClr val="3333FF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n</a:t>
            </a:r>
            <a:r>
              <a:rPr lang="en-US" altLang="ko-KR" sz="2000" b="1" spc="-150" dirty="0">
                <a:solidFill>
                  <a:srgbClr val="3333FF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(m =n </a:t>
            </a:r>
            <a:r>
              <a:rPr lang="ko-KR" altLang="en-US" sz="2000" b="1" spc="-150" dirty="0">
                <a:solidFill>
                  <a:srgbClr val="3333FF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또는</a:t>
            </a:r>
            <a:r>
              <a:rPr lang="en-US" altLang="ko-KR" sz="2000" b="1" spc="-150" dirty="0">
                <a:solidFill>
                  <a:srgbClr val="3333FF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m</a:t>
            </a:r>
            <a:r>
              <a:rPr lang="ko-KR" altLang="en-US" sz="2000" b="1" spc="-150" dirty="0">
                <a:solidFill>
                  <a:srgbClr val="3333FF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 </a:t>
            </a:r>
            <a:r>
              <a:rPr lang="en-US" altLang="ko-KR" sz="2000" b="1" spc="-150" dirty="0">
                <a:solidFill>
                  <a:srgbClr val="3333FF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&gt;n).</a:t>
            </a:r>
            <a:r>
              <a:rPr lang="en-US" altLang="ko-KR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 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•5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대 영양소에 포함되는 영양소로서 식물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, 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동물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, 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미생물 등에서 여러 가지 </a:t>
            </a:r>
            <a:endParaRPr lang="en-US" altLang="ko-KR" sz="2000" b="1" spc="-150" dirty="0" smtClean="0">
              <a:solidFill>
                <a:srgbClr val="000000"/>
              </a:solidFill>
              <a:latin typeface="굴림체" pitchFamily="49" charset="-127"/>
              <a:ea typeface="굴림체" pitchFamily="49" charset="-127"/>
              <a:cs typeface="고딕,한컴돋움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 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형태로 존재</a:t>
            </a:r>
            <a:endParaRPr lang="ko-KR" altLang="en-US" sz="2000" b="1" spc="-150" dirty="0">
              <a:solidFill>
                <a:srgbClr val="000000"/>
              </a:solidFill>
              <a:latin typeface="굴림체" pitchFamily="49" charset="-127"/>
              <a:ea typeface="굴림체" pitchFamily="49" charset="-127"/>
              <a:cs typeface="고딕,한컴돋움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•</a:t>
            </a:r>
            <a:r>
              <a:rPr lang="ko-KR" altLang="en-US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식물이 생산하는 물질로서 사람의 에너지원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•</a:t>
            </a:r>
            <a:r>
              <a:rPr lang="ko-KR" altLang="en-US" sz="2000" b="1" u="sng" spc="-150" dirty="0" err="1">
                <a:solidFill>
                  <a:srgbClr val="8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두개</a:t>
            </a:r>
            <a:r>
              <a:rPr lang="ko-KR" altLang="en-US" sz="2000" b="1" u="sng" spc="-150" dirty="0">
                <a:solidFill>
                  <a:srgbClr val="8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 이상의 </a:t>
            </a:r>
            <a:r>
              <a:rPr lang="ko-KR" altLang="en-US" sz="2000" b="1" u="sng" spc="-150" dirty="0" err="1">
                <a:solidFill>
                  <a:srgbClr val="8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수산기</a:t>
            </a:r>
            <a:r>
              <a:rPr lang="en-US" altLang="ko-KR" sz="2000" b="1" u="sng" spc="-150" dirty="0">
                <a:solidFill>
                  <a:srgbClr val="8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(-OH)</a:t>
            </a:r>
            <a:r>
              <a:rPr lang="ko-KR" altLang="en-US" sz="2000" b="1" u="sng" spc="-150" dirty="0">
                <a:solidFill>
                  <a:srgbClr val="8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와 하나의 알데히드</a:t>
            </a:r>
            <a:r>
              <a:rPr lang="en-US" altLang="ko-KR" sz="2000" b="1" u="sng" dirty="0">
                <a:solidFill>
                  <a:srgbClr val="8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(-CHO</a:t>
            </a:r>
            <a:r>
              <a:rPr lang="en-US" altLang="ko-KR" sz="2000" b="1" u="sng" spc="-150" dirty="0">
                <a:solidFill>
                  <a:srgbClr val="8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) </a:t>
            </a:r>
            <a:r>
              <a:rPr lang="ko-KR" altLang="en-US" sz="2000" b="1" u="sng" spc="-150" dirty="0" smtClean="0">
                <a:solidFill>
                  <a:srgbClr val="8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또는 </a:t>
            </a:r>
            <a:r>
              <a:rPr lang="ko-KR" altLang="en-US" sz="2000" b="1" u="sng" spc="-150" dirty="0" err="1">
                <a:solidFill>
                  <a:srgbClr val="8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케톤기</a:t>
            </a:r>
            <a:r>
              <a:rPr lang="en-US" altLang="ko-KR" sz="2000" b="1" u="sng" spc="-150" dirty="0">
                <a:solidFill>
                  <a:srgbClr val="8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(=CO)</a:t>
            </a:r>
            <a:r>
              <a:rPr lang="ko-KR" altLang="en-US" sz="2000" b="1" u="sng" spc="-150" dirty="0">
                <a:solidFill>
                  <a:srgbClr val="8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를 </a:t>
            </a:r>
            <a:endParaRPr lang="en-US" altLang="ko-KR" sz="2000" b="1" u="sng" spc="-150" dirty="0" smtClean="0">
              <a:solidFill>
                <a:srgbClr val="800000"/>
              </a:solidFill>
              <a:latin typeface="굴림체" pitchFamily="49" charset="-127"/>
              <a:ea typeface="굴림체" pitchFamily="49" charset="-127"/>
              <a:cs typeface="고딕,한컴돋움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ko-KR" altLang="en-US" sz="2000" b="1" u="sng" spc="-150" dirty="0" smtClean="0">
                <a:solidFill>
                  <a:srgbClr val="8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  가지고 </a:t>
            </a:r>
            <a:r>
              <a:rPr lang="ko-KR" altLang="en-US" sz="2000" b="1" u="sng" spc="-150" dirty="0">
                <a:solidFill>
                  <a:srgbClr val="8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있는 화합물  및 그 유도체들을 </a:t>
            </a:r>
            <a:r>
              <a:rPr lang="ko-KR" altLang="en-US" sz="2000" b="1" u="sng" spc="-150" dirty="0" smtClean="0">
                <a:solidFill>
                  <a:srgbClr val="800000"/>
                </a:solidFill>
                <a:latin typeface="굴림체" pitchFamily="49" charset="-127"/>
                <a:ea typeface="굴림체" pitchFamily="49" charset="-127"/>
                <a:cs typeface="고딕,한컴돋움"/>
              </a:rPr>
              <a:t>총칭</a:t>
            </a:r>
            <a:endParaRPr lang="en-US" altLang="ko-KR" sz="2000" b="1" u="sng" spc="-150" dirty="0" smtClean="0">
              <a:solidFill>
                <a:srgbClr val="800000"/>
              </a:solidFill>
              <a:latin typeface="굴림체" pitchFamily="49" charset="-127"/>
              <a:ea typeface="굴림체" pitchFamily="49" charset="-127"/>
              <a:cs typeface="고딕,한컴돋움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endParaRPr lang="ko-KR" altLang="en-US" sz="2000" u="sng" spc="-150" dirty="0">
              <a:solidFill>
                <a:srgbClr val="800000"/>
              </a:solidFill>
              <a:latin typeface="HY견명조" pitchFamily="18" charset="-127"/>
              <a:ea typeface="HY견명조" pitchFamily="18" charset="-127"/>
              <a:cs typeface="고딕,한컴돋움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0" dirty="0">
                <a:solidFill>
                  <a:schemeClr val="tx1"/>
                </a:solidFill>
                <a:latin typeface="굴림" pitchFamily="50" charset="-127"/>
                <a:ea typeface="HY견고딕" pitchFamily="18" charset="-127"/>
                <a:cs typeface="고딕,한컴돋움"/>
              </a:rPr>
              <a:t> </a:t>
            </a:r>
            <a:r>
              <a:rPr lang="en-US" altLang="ko-KR" sz="2400" b="0" dirty="0">
                <a:solidFill>
                  <a:schemeClr val="tx1"/>
                </a:solidFill>
                <a:latin typeface="굴림" pitchFamily="50" charset="-127"/>
                <a:ea typeface="HY견고딕" pitchFamily="18" charset="-127"/>
                <a:cs typeface="고딕,한컴돋움"/>
              </a:rPr>
              <a:t>      </a:t>
            </a:r>
            <a:endParaRPr lang="en-US" altLang="ko-KR" sz="2400" dirty="0">
              <a:solidFill>
                <a:srgbClr val="000000"/>
              </a:solidFill>
              <a:latin typeface="바탕" pitchFamily="18" charset="-127"/>
              <a:ea typeface="바탕" pitchFamily="18" charset="-127"/>
              <a:cs typeface="고딕,한컴돋움"/>
            </a:endParaRPr>
          </a:p>
        </p:txBody>
      </p:sp>
      <p:sp>
        <p:nvSpPr>
          <p:cNvPr id="25604" name="직사각형 3"/>
          <p:cNvSpPr>
            <a:spLocks noChangeArrowheads="1"/>
          </p:cNvSpPr>
          <p:nvPr/>
        </p:nvSpPr>
        <p:spPr bwMode="auto">
          <a:xfrm>
            <a:off x="-71809" y="2996952"/>
            <a:ext cx="921580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ko-KR" b="1" dirty="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endParaRPr lang="en-US" altLang="ko-KR" b="1" spc="-150" dirty="0" smtClean="0">
              <a:solidFill>
                <a:srgbClr val="80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0"/>
              </a:spcBef>
            </a:pPr>
            <a:r>
              <a:rPr lang="en-US" altLang="ko-KR" b="1" spc="-150" dirty="0" smtClean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         </a:t>
            </a:r>
            <a:r>
              <a:rPr lang="en-US" altLang="ko-KR" b="1" spc="-150" dirty="0" smtClean="0">
                <a:latin typeface="HY견고딕" pitchFamily="18" charset="-127"/>
                <a:ea typeface="HY견고딕" pitchFamily="18" charset="-127"/>
              </a:rPr>
              <a:t>CHO</a:t>
            </a:r>
            <a:r>
              <a:rPr lang="ko-KR" altLang="en-US" b="1" spc="-15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b="1" spc="-150" dirty="0" smtClean="0">
                <a:latin typeface="HY견고딕" pitchFamily="18" charset="-127"/>
                <a:ea typeface="HY견고딕" pitchFamily="18" charset="-127"/>
              </a:rPr>
              <a:t>                                  CHO                     </a:t>
            </a:r>
            <a:r>
              <a:rPr lang="en-US" altLang="ko-KR" b="1" spc="-150" dirty="0" err="1" smtClean="0">
                <a:latin typeface="HY견고딕" pitchFamily="18" charset="-127"/>
                <a:ea typeface="HY견고딕" pitchFamily="18" charset="-127"/>
              </a:rPr>
              <a:t>CHO</a:t>
            </a:r>
            <a:r>
              <a:rPr lang="en-US" altLang="ko-KR" b="1" spc="-150" dirty="0" smtClean="0">
                <a:latin typeface="HY견고딕" pitchFamily="18" charset="-127"/>
                <a:ea typeface="HY견고딕" pitchFamily="18" charset="-127"/>
              </a:rPr>
              <a:t>                                    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CH</a:t>
            </a:r>
            <a:r>
              <a:rPr lang="en-US" altLang="ko-KR" b="1" spc="-150" baseline="-25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OH</a:t>
            </a:r>
            <a:r>
              <a:rPr lang="en-US" altLang="ko-KR" b="1" spc="-150" dirty="0" smtClean="0">
                <a:latin typeface="굴림" pitchFamily="50" charset="-127"/>
                <a:ea typeface="굴림" pitchFamily="50" charset="-127"/>
              </a:rPr>
              <a:t> </a:t>
            </a:r>
            <a:endParaRPr lang="en-US" altLang="ko-KR" b="1" spc="-15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0"/>
              </a:spcBef>
            </a:pP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                            </a:t>
            </a:r>
            <a:r>
              <a:rPr lang="en-US" altLang="ko-KR" b="1" spc="-15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b="1" spc="-150" dirty="0" smtClean="0">
                <a:latin typeface="굴림" pitchFamily="50" charset="-127"/>
                <a:ea typeface="굴림" pitchFamily="50" charset="-127"/>
              </a:rPr>
              <a:t>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b="1" spc="-150" dirty="0" smtClean="0">
                <a:latin typeface="굴림" pitchFamily="50" charset="-127"/>
                <a:ea typeface="굴림" pitchFamily="50" charset="-127"/>
              </a:rPr>
              <a:t>                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endParaRPr lang="en-US" altLang="ko-KR" b="1" spc="-15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0"/>
              </a:spcBef>
            </a:pP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H-C-OH                         </a:t>
            </a:r>
            <a:r>
              <a:rPr lang="en-US" altLang="ko-KR" b="1" spc="-15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HO-C-H</a:t>
            </a:r>
            <a:r>
              <a:rPr lang="en-US" altLang="ko-KR" b="1" spc="-150" dirty="0" smtClean="0">
                <a:latin typeface="굴림" pitchFamily="50" charset="-127"/>
                <a:ea typeface="굴림" pitchFamily="50" charset="-127"/>
              </a:rPr>
              <a:t>                  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                                  </a:t>
            </a:r>
            <a:r>
              <a:rPr lang="en-US" altLang="ko-KR" b="1" spc="-150" dirty="0" smtClean="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C=O</a:t>
            </a:r>
          </a:p>
          <a:p>
            <a:pPr>
              <a:spcBef>
                <a:spcPct val="0"/>
              </a:spcBef>
            </a:pP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HO-C-H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HO-C-H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HO-C-H 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HO-C-H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</a:t>
            </a:r>
          </a:p>
          <a:p>
            <a:pPr>
              <a:spcBef>
                <a:spcPct val="0"/>
              </a:spcBef>
            </a:pP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</a:t>
            </a:r>
          </a:p>
          <a:p>
            <a:pPr>
              <a:spcBef>
                <a:spcPct val="0"/>
              </a:spcBef>
            </a:pP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H-C-OH                           </a:t>
            </a:r>
            <a:r>
              <a:rPr lang="en-US" altLang="ko-KR" b="1" spc="-150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HO-C-H                                 H-C-OH </a:t>
            </a:r>
          </a:p>
          <a:p>
            <a:pPr>
              <a:spcBef>
                <a:spcPct val="0"/>
              </a:spcBef>
            </a:pP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</a:t>
            </a:r>
          </a:p>
          <a:p>
            <a:pPr>
              <a:spcBef>
                <a:spcPct val="0"/>
              </a:spcBef>
            </a:pP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H-C-OH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H-C-OH 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</a:t>
            </a:r>
          </a:p>
          <a:p>
            <a:pPr>
              <a:spcBef>
                <a:spcPct val="0"/>
              </a:spcBef>
            </a:pP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CH</a:t>
            </a:r>
            <a:r>
              <a:rPr lang="en-US" altLang="ko-KR" b="1" spc="-150" baseline="-2500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OH  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CH</a:t>
            </a:r>
            <a:r>
              <a:rPr lang="en-US" altLang="ko-KR" b="1" spc="-150" baseline="-2500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OH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CH</a:t>
            </a:r>
            <a:r>
              <a:rPr lang="en-US" altLang="ko-KR" b="1" spc="-150" baseline="-2500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OH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  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CH</a:t>
            </a:r>
            <a:r>
              <a:rPr lang="en-US" altLang="ko-KR" b="1" spc="-150" baseline="-2500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OH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&lt; D-glucose,</a:t>
            </a:r>
            <a:r>
              <a:rPr lang="ko-KR" altLang="en-US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&gt; &lt; D-mannose,</a:t>
            </a:r>
            <a:r>
              <a:rPr lang="ko-KR" altLang="en-US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만노오스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&gt; &lt; D-</a:t>
            </a:r>
            <a:r>
              <a:rPr lang="en-US" altLang="ko-KR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galatose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갈락토오스</a:t>
            </a:r>
            <a:r>
              <a:rPr lang="en-US" altLang="ko-KR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&gt;   &lt;D-Fruct</a:t>
            </a:r>
            <a:r>
              <a:rPr lang="en-US" altLang="ko-KR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ose,</a:t>
            </a:r>
            <a:r>
              <a:rPr lang="ko-KR" altLang="en-US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과당</a:t>
            </a:r>
            <a:r>
              <a:rPr lang="en-US" altLang="ko-KR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>
              <a:spcBef>
                <a:spcPct val="0"/>
              </a:spcBef>
            </a:pPr>
            <a:r>
              <a:rPr lang="en-US" altLang="ko-KR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    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ko-KR" b="1" dirty="0" smtClean="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486F54-AF73-4368-9671-9C46DBE8F79A}" type="slidenum">
              <a:rPr lang="en-US" altLang="ko-KR" smtClean="0"/>
              <a:pPr>
                <a:defRPr/>
              </a:pPr>
              <a:t>10</a:t>
            </a:fld>
            <a:endParaRPr lang="en-US" altLang="ko-KR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850" y="1268413"/>
            <a:ext cx="8297863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4524315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u="sng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*</a:t>
            </a:r>
            <a:r>
              <a:rPr lang="ko-KR" altLang="en-US" sz="2400" b="1" u="sng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환원당과 비환원당</a:t>
            </a:r>
            <a:endParaRPr lang="ko-KR" altLang="en-US" sz="2400" b="1" spc="-15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dirty="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en-US" altLang="ko-KR" sz="2400" b="1" spc="-150" dirty="0" smtClean="0">
                <a:solidFill>
                  <a:schemeClr val="tx1"/>
                </a:solidFill>
                <a:latin typeface="굴림"/>
                <a:ea typeface="굴림"/>
              </a:rPr>
              <a:t>①</a:t>
            </a:r>
            <a:r>
              <a:rPr lang="ko-KR" altLang="en-US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환원당</a:t>
            </a: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:</a:t>
            </a:r>
            <a:r>
              <a:rPr lang="ko-KR" altLang="en-US" sz="2400" b="1" spc="-150" dirty="0" err="1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글리코시드성</a:t>
            </a:r>
            <a:r>
              <a:rPr lang="ko-KR" altLang="en-US" sz="2400" b="1" spc="-150" dirty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2400" b="1" spc="-150" dirty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OH</a:t>
            </a:r>
            <a:r>
              <a:rPr lang="ko-KR" altLang="en-US" sz="2400" b="1" spc="-150" dirty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가 존재하는 </a:t>
            </a:r>
            <a:r>
              <a:rPr lang="ko-KR" altLang="en-US" sz="2400" b="1" spc="-15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당</a:t>
            </a:r>
            <a:r>
              <a:rPr lang="en-US" altLang="ko-KR" sz="2400" b="1" spc="-150" dirty="0" smtClean="0">
                <a:solidFill>
                  <a:srgbClr val="FF0000"/>
                </a:solidFill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sz="2400" b="1" spc="-150" dirty="0">
              <a:solidFill>
                <a:srgbClr val="FF0000"/>
              </a:solidFill>
              <a:latin typeface="굴림체" pitchFamily="49" charset="-127"/>
              <a:ea typeface="굴림체" pitchFamily="49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  →모든 단당류</a:t>
            </a:r>
            <a:endParaRPr lang="en-US" altLang="ko-KR" sz="2400" b="1" spc="-150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 smtClean="0">
                <a:latin typeface="굴림체" pitchFamily="49" charset="-127"/>
                <a:ea typeface="굴림체" pitchFamily="49" charset="-127"/>
              </a:rPr>
              <a:t>      </a:t>
            </a:r>
            <a:r>
              <a:rPr lang="ko-KR" altLang="en-US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맥아당</a:t>
            </a: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유당</a:t>
            </a:r>
            <a:endParaRPr lang="en-US" altLang="ko-KR" sz="2400" b="1" spc="-15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   </a:t>
            </a:r>
            <a:r>
              <a:rPr lang="en-US" altLang="ko-KR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2400" b="1" spc="-150" dirty="0" err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셀로비오스</a:t>
            </a: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400" b="1" spc="-150" dirty="0" err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루티노오스</a:t>
            </a: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400" b="1" spc="-150" dirty="0" err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멜리비오스</a:t>
            </a:r>
            <a:endParaRPr lang="en-US" altLang="ko-KR" sz="2400" b="1" spc="-15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ko-KR" altLang="en-US" sz="2400" b="1" spc="-15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 smtClean="0">
                <a:solidFill>
                  <a:schemeClr val="tx1"/>
                </a:solidFill>
                <a:latin typeface="굴림"/>
                <a:ea typeface="굴림"/>
              </a:rPr>
              <a:t>    ②</a:t>
            </a:r>
            <a:r>
              <a:rPr lang="ko-KR" altLang="en-US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비환원당</a:t>
            </a:r>
            <a:r>
              <a:rPr lang="en-US" altLang="ko-KR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:</a:t>
            </a:r>
            <a:r>
              <a:rPr lang="ko-KR" altLang="en-US" sz="2400" b="1" spc="-150" dirty="0" err="1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글리코시드성</a:t>
            </a:r>
            <a:r>
              <a:rPr lang="ko-KR" altLang="en-US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OH</a:t>
            </a:r>
            <a:r>
              <a:rPr lang="ko-KR" altLang="en-US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가 존재하지 않은 </a:t>
            </a:r>
            <a:r>
              <a:rPr lang="ko-KR" altLang="en-US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당</a:t>
            </a:r>
            <a:r>
              <a:rPr lang="en-US" altLang="ko-KR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.</a:t>
            </a:r>
            <a:endParaRPr lang="ko-KR" altLang="en-US" sz="2400" b="1" spc="-15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  </a:t>
            </a:r>
            <a:r>
              <a:rPr lang="ko-KR" altLang="en-US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→자당</a:t>
            </a: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400" b="1" spc="-150" dirty="0" err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트레할로오스</a:t>
            </a: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      </a:t>
            </a:r>
            <a:r>
              <a:rPr lang="ko-KR" altLang="en-US" sz="2400" b="1" spc="-150" dirty="0" err="1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라피노오스</a:t>
            </a: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400" b="1" spc="-150" dirty="0" err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겐티아노오스</a:t>
            </a: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, 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     </a:t>
            </a:r>
            <a:r>
              <a:rPr lang="en-US" altLang="ko-KR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400" b="1" spc="-150" dirty="0" err="1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스타키오스</a:t>
            </a:r>
            <a:endParaRPr lang="en-US" altLang="ko-KR" sz="2400" b="1" spc="-15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    </a:t>
            </a:r>
            <a:r>
              <a:rPr lang="en-US" altLang="ko-KR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다당류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400" b="1" spc="-15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1000" y="228600"/>
            <a:ext cx="8763000" cy="637097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spc="-15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단당류</a:t>
            </a:r>
            <a:r>
              <a:rPr lang="en-US" altLang="ko-KR" sz="2400" spc="-15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(1)5</a:t>
            </a:r>
            <a:r>
              <a:rPr lang="ko-KR" altLang="en-US" sz="2400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탄당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(Pentose):</a:t>
            </a:r>
            <a:r>
              <a:rPr lang="ko-KR" altLang="en-US" sz="2400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효모에 의해 발효되지 않음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예</a:t>
            </a:r>
            <a:r>
              <a:rPr lang="en-US" altLang="ko-KR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)①</a:t>
            </a:r>
            <a:r>
              <a:rPr lang="en-US" altLang="ko-KR" sz="2400" spc="-150" dirty="0" err="1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xylose</a:t>
            </a: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400" spc="-150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크실로오스</a:t>
            </a: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):</a:t>
            </a:r>
            <a:r>
              <a:rPr lang="en-US" altLang="ko-KR" sz="2400" spc="-150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hemicellulose</a:t>
            </a:r>
            <a:r>
              <a:rPr lang="ko-KR" altLang="en-US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의 구성분</a:t>
            </a:r>
            <a:endParaRPr lang="en-US" altLang="ko-KR" sz="2400" spc="-150" dirty="0">
              <a:solidFill>
                <a:srgbClr val="3333FF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      </a:t>
            </a:r>
            <a:r>
              <a:rPr lang="en-US" altLang="ko-KR" sz="2400" spc="-150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xylan</a:t>
            </a:r>
            <a:r>
              <a:rPr lang="ko-KR" altLang="en-US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의 구성당 성분, 옥수수의 속대</a:t>
            </a: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볏짚</a:t>
            </a: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죽순 등의</a:t>
            </a:r>
            <a:endParaRPr lang="ko-KR" altLang="en-US" sz="2400" spc="-150" dirty="0">
              <a:solidFill>
                <a:srgbClr val="3333FF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       목질부에 </a:t>
            </a:r>
            <a:r>
              <a:rPr lang="ko-KR" altLang="en-US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존재 </a:t>
            </a:r>
            <a:endParaRPr lang="en-US" altLang="ko-KR" sz="2400" spc="-150" dirty="0" smtClean="0">
              <a:solidFill>
                <a:srgbClr val="3333FF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②ribose(</a:t>
            </a:r>
            <a:r>
              <a:rPr lang="ko-KR" altLang="en-US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리보오스</a:t>
            </a:r>
            <a:r>
              <a:rPr lang="en-US" altLang="ko-KR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):</a:t>
            </a:r>
            <a:r>
              <a:rPr lang="ko-KR" altLang="en-US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핵산</a:t>
            </a:r>
            <a:r>
              <a:rPr lang="en-US" altLang="ko-KR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(RNA, DNA) </a:t>
            </a:r>
            <a:r>
              <a:rPr lang="ko-KR" altLang="en-US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및</a:t>
            </a:r>
            <a:endParaRPr lang="en-US" altLang="ko-KR" sz="2400" spc="-150" dirty="0" smtClean="0">
              <a:solidFill>
                <a:srgbClr val="3333FF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   </a:t>
            </a:r>
            <a:r>
              <a:rPr lang="ko-KR" altLang="en-US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조효소</a:t>
            </a:r>
            <a:r>
              <a:rPr lang="en-US" altLang="ko-KR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(ATP, </a:t>
            </a:r>
            <a:r>
              <a:rPr lang="en-US" altLang="ko-KR" sz="2400" spc="-150" dirty="0" err="1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CoA</a:t>
            </a:r>
            <a:r>
              <a:rPr lang="en-US" altLang="ko-KR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, NAD, </a:t>
            </a:r>
            <a:r>
              <a:rPr lang="ko-KR" altLang="en-US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비타민</a:t>
            </a:r>
            <a:r>
              <a:rPr lang="en-US" altLang="ko-KR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B</a:t>
            </a:r>
            <a:r>
              <a:rPr lang="en-US" altLang="ko-KR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구성성분</a:t>
            </a:r>
            <a:endParaRPr lang="ko-KR" altLang="en-US" sz="2400" spc="-150" dirty="0">
              <a:solidFill>
                <a:srgbClr val="3333FF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③</a:t>
            </a:r>
            <a:r>
              <a:rPr lang="en-US" altLang="ko-KR" sz="2400" spc="-150" dirty="0" err="1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arabinose</a:t>
            </a: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400" spc="-150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아라비노오스</a:t>
            </a: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):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rgbClr val="3333FF"/>
                </a:solidFill>
                <a:latin typeface="궁서" pitchFamily="18" charset="-127"/>
                <a:ea typeface="궁서" pitchFamily="18" charset="-127"/>
              </a:rPr>
              <a:t>         pectin </a:t>
            </a:r>
            <a:r>
              <a:rPr lang="ko-KR" altLang="en-US" sz="2400" spc="-150" dirty="0">
                <a:solidFill>
                  <a:srgbClr val="3333FF"/>
                </a:solidFill>
                <a:latin typeface="궁서" pitchFamily="18" charset="-127"/>
                <a:ea typeface="궁서" pitchFamily="18" charset="-127"/>
              </a:rPr>
              <a:t>및 </a:t>
            </a:r>
            <a:r>
              <a:rPr lang="en-US" altLang="ko-KR" sz="2400" spc="-150" dirty="0" err="1">
                <a:solidFill>
                  <a:srgbClr val="3333FF"/>
                </a:solidFill>
                <a:latin typeface="궁서" pitchFamily="18" charset="-127"/>
                <a:ea typeface="궁서" pitchFamily="18" charset="-127"/>
              </a:rPr>
              <a:t>hemicellulose</a:t>
            </a:r>
            <a:r>
              <a:rPr lang="ko-KR" altLang="en-US" sz="2400" spc="-150" dirty="0">
                <a:solidFill>
                  <a:srgbClr val="3333FF"/>
                </a:solidFill>
                <a:latin typeface="궁서" pitchFamily="18" charset="-127"/>
                <a:ea typeface="궁서" pitchFamily="18" charset="-127"/>
              </a:rPr>
              <a:t>의 구성성분</a:t>
            </a:r>
            <a:r>
              <a:rPr lang="en-US" altLang="ko-KR" sz="2400" spc="-150" dirty="0">
                <a:solidFill>
                  <a:srgbClr val="3333FF"/>
                </a:solidFill>
                <a:latin typeface="궁서" pitchFamily="18" charset="-127"/>
                <a:ea typeface="궁서" pitchFamily="18" charset="-127"/>
              </a:rPr>
              <a:t>, </a:t>
            </a:r>
            <a:r>
              <a:rPr lang="ko-KR" altLang="en-US" sz="2400" spc="-150" dirty="0">
                <a:solidFill>
                  <a:srgbClr val="3333FF"/>
                </a:solidFill>
                <a:latin typeface="궁서" pitchFamily="18" charset="-127"/>
                <a:ea typeface="궁서" pitchFamily="18" charset="-127"/>
              </a:rPr>
              <a:t>아라비안 검의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rgbClr val="3333FF"/>
                </a:solidFill>
                <a:latin typeface="궁서" pitchFamily="18" charset="-127"/>
                <a:ea typeface="궁서" pitchFamily="18" charset="-127"/>
              </a:rPr>
              <a:t>         주성분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2)6</a:t>
            </a:r>
            <a:r>
              <a:rPr lang="ko-KR" altLang="en-US" sz="2400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탄당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400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Hexose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):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400" u="sng" spc="-150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식품 성분으로 중요하며 </a:t>
            </a:r>
            <a:r>
              <a:rPr lang="ko-KR" altLang="en-US" sz="2400" u="sng" spc="-150" dirty="0">
                <a:solidFill>
                  <a:srgbClr val="800000"/>
                </a:solidFill>
                <a:latin typeface="궁서" pitchFamily="18" charset="-127"/>
                <a:ea typeface="궁서" pitchFamily="18" charset="-127"/>
              </a:rPr>
              <a:t>효모에 의해 발효됨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예</a:t>
            </a: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 fructose(</a:t>
            </a:r>
            <a:r>
              <a:rPr lang="ko-KR" altLang="en-US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과당</a:t>
            </a: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spc="-150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프락토오스</a:t>
            </a: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   glucose(</a:t>
            </a:r>
            <a:r>
              <a:rPr lang="ko-KR" altLang="en-US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   mannose(</a:t>
            </a:r>
            <a:r>
              <a:rPr lang="ko-KR" altLang="en-US" sz="2400" spc="-150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만노스</a:t>
            </a: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   </a:t>
            </a:r>
            <a:r>
              <a:rPr lang="en-US" altLang="ko-KR" sz="2400" spc="-150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galactose</a:t>
            </a: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400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갈락토오스</a:t>
            </a:r>
            <a:r>
              <a:rPr lang="en-US" altLang="ko-KR" sz="2400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</a:t>
            </a:r>
            <a:endParaRPr lang="en-US" altLang="ko-KR" sz="2400" spc="-15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400" spc="-15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79388" y="188913"/>
            <a:ext cx="8763000" cy="5386387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단당류의 유도체</a:t>
            </a:r>
            <a:r>
              <a:rPr lang="en-US" altLang="ko-KR" sz="2400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&gt;</a:t>
            </a:r>
            <a:endParaRPr lang="en-US" altLang="ko-KR" sz="2000" u="sng" spc="-300" dirty="0">
              <a:solidFill>
                <a:srgbClr val="990000"/>
              </a:solidFill>
              <a:latin typeface="궁서" pitchFamily="18" charset="-127"/>
              <a:ea typeface="궁서" pitchFamily="18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u="sng" spc="-150" dirty="0">
                <a:solidFill>
                  <a:srgbClr val="990000"/>
                </a:solidFill>
                <a:latin typeface="궁서" pitchFamily="18" charset="-127"/>
                <a:ea typeface="궁서" pitchFamily="18" charset="-127"/>
              </a:rPr>
              <a:t>1) </a:t>
            </a:r>
            <a:r>
              <a:rPr lang="ko-KR" altLang="en-US" sz="2000" u="sng" spc="-150" dirty="0">
                <a:solidFill>
                  <a:srgbClr val="990000"/>
                </a:solidFill>
                <a:latin typeface="궁서" pitchFamily="18" charset="-127"/>
                <a:ea typeface="궁서" pitchFamily="18" charset="-127"/>
              </a:rPr>
              <a:t>당 알코올</a:t>
            </a:r>
            <a:r>
              <a:rPr lang="en-US" altLang="ko-KR" sz="2000" u="sng" dirty="0">
                <a:solidFill>
                  <a:srgbClr val="990000"/>
                </a:solidFill>
                <a:latin typeface="궁서" pitchFamily="18" charset="-127"/>
                <a:ea typeface="궁서" pitchFamily="18" charset="-127"/>
              </a:rPr>
              <a:t>(sugar alcohol)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  <a:r>
              <a:rPr lang="ko-KR" altLang="en-US" sz="2000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단당류의 </a:t>
            </a:r>
            <a:r>
              <a:rPr lang="ko-KR" altLang="en-US" sz="2000" spc="-150" dirty="0" err="1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알데히드기</a:t>
            </a:r>
            <a:r>
              <a:rPr lang="en-US" altLang="ko-KR" sz="200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(-CHO)</a:t>
            </a:r>
            <a:r>
              <a:rPr lang="ko-KR" altLang="en-US" sz="2000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가 알코올기</a:t>
            </a:r>
            <a:r>
              <a:rPr lang="en-US" altLang="ko-KR" sz="2000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(CH₂OH)</a:t>
            </a:r>
            <a:r>
              <a:rPr lang="ko-KR" altLang="en-US" sz="2000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로 환원된 유도물질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.</a:t>
            </a:r>
            <a:r>
              <a:rPr lang="ko-KR" altLang="en-US" sz="2000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식물체에 존재하며 감미료나 보습제로 이용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spc="-150" dirty="0">
                <a:solidFill>
                  <a:srgbClr val="FF0000"/>
                </a:solidFill>
                <a:latin typeface="+mn-ea"/>
                <a:ea typeface="+mn-ea"/>
              </a:rPr>
              <a:t>*</a:t>
            </a:r>
            <a:r>
              <a:rPr lang="ko-KR" altLang="en-US" sz="2000" spc="-150" dirty="0" err="1">
                <a:solidFill>
                  <a:srgbClr val="FF0000"/>
                </a:solidFill>
                <a:latin typeface="+mn-ea"/>
                <a:ea typeface="+mn-ea"/>
              </a:rPr>
              <a:t>리비톨</a:t>
            </a:r>
            <a:r>
              <a:rPr lang="en-US" altLang="ko-KR" sz="200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en-US" altLang="ko-KR" sz="2000" dirty="0" err="1">
                <a:solidFill>
                  <a:srgbClr val="FF0000"/>
                </a:solidFill>
                <a:latin typeface="+mn-ea"/>
                <a:ea typeface="+mn-ea"/>
              </a:rPr>
              <a:t>ribitol</a:t>
            </a:r>
            <a:r>
              <a:rPr lang="en-US" altLang="ko-KR" sz="200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ko-KR" altLang="en-US" sz="2000" spc="-150" dirty="0">
                <a:solidFill>
                  <a:srgbClr val="FF0000"/>
                </a:solidFill>
                <a:latin typeface="+mn-ea"/>
                <a:ea typeface="+mn-ea"/>
              </a:rPr>
              <a:t>의 모체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리보오스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ea typeface="+mn-ea"/>
              </a:rPr>
              <a:t>(ribose)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                          비타민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B₂(riboflavin)</a:t>
            </a: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의 구성성분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*</a:t>
            </a:r>
            <a:r>
              <a:rPr lang="ko-KR" altLang="en-US" sz="2000" spc="-150" dirty="0" err="1">
                <a:solidFill>
                  <a:schemeClr val="tx1"/>
                </a:solidFill>
                <a:latin typeface="+mn-ea"/>
                <a:ea typeface="+mn-ea"/>
              </a:rPr>
              <a:t>소르비톨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en-US" altLang="ko-KR" sz="2000" dirty="0" err="1">
                <a:solidFill>
                  <a:schemeClr val="tx1"/>
                </a:solidFill>
                <a:latin typeface="+mn-ea"/>
                <a:ea typeface="+mn-ea"/>
              </a:rPr>
              <a:t>sorbitol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의 모체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포도당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ea typeface="+mn-ea"/>
              </a:rPr>
              <a:t>(glucose).</a:t>
            </a:r>
            <a:r>
              <a:rPr lang="ko-KR" altLang="en-US" sz="2000" dirty="0">
                <a:solidFill>
                  <a:schemeClr val="tx1"/>
                </a:solidFill>
                <a:latin typeface="+mn-ea"/>
                <a:ea typeface="+mn-ea"/>
              </a:rPr>
              <a:t> </a:t>
            </a:r>
            <a:endParaRPr lang="en-US" altLang="ko-KR" sz="2000" dirty="0">
              <a:solidFill>
                <a:schemeClr val="tx1"/>
              </a:solidFill>
              <a:latin typeface="+mn-ea"/>
              <a:ea typeface="+mn-ea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                             청량음료의 감미료나 비타민 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C </a:t>
            </a: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합성원료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spc="-150" dirty="0">
                <a:solidFill>
                  <a:srgbClr val="FF0000"/>
                </a:solidFill>
                <a:latin typeface="+mn-ea"/>
                <a:ea typeface="+mn-ea"/>
              </a:rPr>
              <a:t>*</a:t>
            </a:r>
            <a:r>
              <a:rPr lang="ko-KR" altLang="en-US" sz="2000" spc="-150" dirty="0" err="1">
                <a:solidFill>
                  <a:srgbClr val="FF0000"/>
                </a:solidFill>
                <a:latin typeface="+mn-ea"/>
                <a:ea typeface="+mn-ea"/>
              </a:rPr>
              <a:t>만니톨</a:t>
            </a:r>
            <a:r>
              <a:rPr lang="en-US" altLang="ko-KR" sz="200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en-US" altLang="ko-KR" sz="2000" dirty="0" err="1">
                <a:solidFill>
                  <a:srgbClr val="FF0000"/>
                </a:solidFill>
                <a:latin typeface="+mn-ea"/>
                <a:ea typeface="+mn-ea"/>
              </a:rPr>
              <a:t>mannitol</a:t>
            </a:r>
            <a:r>
              <a:rPr lang="en-US" altLang="ko-KR" sz="200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ko-KR" altLang="en-US" sz="2000" spc="-150" dirty="0">
                <a:solidFill>
                  <a:srgbClr val="FF0000"/>
                </a:solidFill>
                <a:latin typeface="+mn-ea"/>
                <a:ea typeface="+mn-ea"/>
              </a:rPr>
              <a:t>의 모체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ko-KR" altLang="en-US" sz="2000" spc="-150" dirty="0" err="1">
                <a:solidFill>
                  <a:schemeClr val="tx1"/>
                </a:solidFill>
                <a:latin typeface="+mn-ea"/>
                <a:ea typeface="+mn-ea"/>
              </a:rPr>
              <a:t>만노오스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ea typeface="+mn-ea"/>
              </a:rPr>
              <a:t>(mannose) 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                         균류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해조류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버섯 등에 존재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,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                         </a:t>
            </a: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곶감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spc="-150" dirty="0" err="1">
                <a:solidFill>
                  <a:schemeClr val="tx1"/>
                </a:solidFill>
                <a:latin typeface="+mn-ea"/>
                <a:ea typeface="+mn-ea"/>
              </a:rPr>
              <a:t>건미역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말린 고구마 표면의 </a:t>
            </a:r>
            <a:r>
              <a:rPr lang="ko-KR" altLang="en-US" sz="2000" spc="-150" dirty="0" err="1">
                <a:solidFill>
                  <a:schemeClr val="tx1"/>
                </a:solidFill>
                <a:latin typeface="+mn-ea"/>
                <a:ea typeface="+mn-ea"/>
              </a:rPr>
              <a:t>흰가루</a:t>
            </a: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 성분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*</a:t>
            </a:r>
            <a:r>
              <a:rPr lang="ko-KR" altLang="en-US" sz="2000" spc="-150" dirty="0" err="1">
                <a:solidFill>
                  <a:schemeClr val="tx1"/>
                </a:solidFill>
                <a:latin typeface="+mn-ea"/>
                <a:ea typeface="+mn-ea"/>
              </a:rPr>
              <a:t>둘시톨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en-US" altLang="ko-KR" sz="2000" dirty="0" err="1">
                <a:solidFill>
                  <a:schemeClr val="tx1"/>
                </a:solidFill>
                <a:latin typeface="+mn-ea"/>
                <a:ea typeface="+mn-ea"/>
              </a:rPr>
              <a:t>dulcitol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의 모체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갈락토오스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en-US" altLang="ko-KR" sz="2000" dirty="0" err="1">
                <a:solidFill>
                  <a:schemeClr val="tx1"/>
                </a:solidFill>
                <a:latin typeface="+mn-ea"/>
                <a:ea typeface="+mn-ea"/>
              </a:rPr>
              <a:t>galactose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                           약간의 단맛이 특징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*</a:t>
            </a:r>
            <a:r>
              <a:rPr lang="ko-KR" altLang="en-US" sz="2000" spc="-150" dirty="0" err="1">
                <a:solidFill>
                  <a:schemeClr val="tx1"/>
                </a:solidFill>
                <a:latin typeface="+mn-ea"/>
                <a:ea typeface="+mn-ea"/>
              </a:rPr>
              <a:t>크실리톨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en-US" altLang="ko-KR" sz="2000" dirty="0" err="1">
                <a:solidFill>
                  <a:schemeClr val="tx1"/>
                </a:solidFill>
                <a:latin typeface="+mn-ea"/>
                <a:ea typeface="+mn-ea"/>
              </a:rPr>
              <a:t>xylitol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ea typeface="+mn-ea"/>
              </a:rPr>
              <a:t>)</a:t>
            </a: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의 모체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ko-KR" altLang="en-US" sz="2000" spc="-150" dirty="0" err="1">
                <a:solidFill>
                  <a:schemeClr val="tx1"/>
                </a:solidFill>
                <a:latin typeface="+mn-ea"/>
                <a:ea typeface="+mn-ea"/>
              </a:rPr>
              <a:t>크실로오스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ea typeface="+mn-ea"/>
              </a:rPr>
              <a:t>(</a:t>
            </a:r>
            <a:r>
              <a:rPr lang="en-US" altLang="ko-KR" sz="2000" dirty="0" err="1">
                <a:solidFill>
                  <a:schemeClr val="tx1"/>
                </a:solidFill>
                <a:latin typeface="+mn-ea"/>
                <a:ea typeface="+mn-ea"/>
              </a:rPr>
              <a:t>xylose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ea typeface="+mn-ea"/>
              </a:rPr>
              <a:t>).</a:t>
            </a:r>
            <a:r>
              <a:rPr lang="ko-KR" altLang="en-US" sz="2000" dirty="0">
                <a:solidFill>
                  <a:schemeClr val="tx1"/>
                </a:solidFill>
                <a:latin typeface="+mn-ea"/>
                <a:ea typeface="+mn-ea"/>
              </a:rPr>
              <a:t>충치 예방에 효과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rgbClr val="FF0000"/>
                </a:solidFill>
                <a:latin typeface="+mn-ea"/>
                <a:ea typeface="+mn-ea"/>
              </a:rPr>
              <a:t>*</a:t>
            </a:r>
            <a:r>
              <a:rPr lang="ko-KR" altLang="en-US" sz="2000" dirty="0" err="1">
                <a:solidFill>
                  <a:srgbClr val="FF0000"/>
                </a:solidFill>
                <a:latin typeface="+mn-ea"/>
                <a:ea typeface="+mn-ea"/>
              </a:rPr>
              <a:t>이노시톨</a:t>
            </a:r>
            <a:r>
              <a:rPr lang="en-US" altLang="ko-KR" sz="2000" dirty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en-US" altLang="ko-KR" sz="2000" dirty="0" err="1">
                <a:solidFill>
                  <a:srgbClr val="FF0000"/>
                </a:solidFill>
                <a:latin typeface="+mn-ea"/>
                <a:ea typeface="+mn-ea"/>
              </a:rPr>
              <a:t>inositol</a:t>
            </a:r>
            <a:r>
              <a:rPr lang="en-US" altLang="ko-KR" sz="2000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ko-KR" altLang="en-US" sz="2000" dirty="0">
                <a:solidFill>
                  <a:srgbClr val="FF0000"/>
                </a:solidFill>
                <a:latin typeface="+mn-ea"/>
                <a:ea typeface="+mn-ea"/>
              </a:rPr>
              <a:t>의 특징</a:t>
            </a:r>
            <a:r>
              <a:rPr lang="en-US" altLang="ko-KR" sz="2000" dirty="0">
                <a:solidFill>
                  <a:schemeClr val="tx1"/>
                </a:solidFill>
                <a:latin typeface="+mn-ea"/>
                <a:ea typeface="+mn-ea"/>
              </a:rPr>
              <a:t>:</a:t>
            </a:r>
            <a:r>
              <a:rPr lang="ko-KR" altLang="en-US" sz="2000" dirty="0">
                <a:solidFill>
                  <a:schemeClr val="tx1"/>
                </a:solidFill>
                <a:latin typeface="+mn-ea"/>
                <a:ea typeface="+mn-ea"/>
              </a:rPr>
              <a:t>환상구조의 </a:t>
            </a:r>
            <a:r>
              <a:rPr lang="ko-KR" altLang="en-US" sz="2000" dirty="0" err="1">
                <a:solidFill>
                  <a:schemeClr val="tx1"/>
                </a:solidFill>
                <a:latin typeface="+mn-ea"/>
                <a:ea typeface="+mn-ea"/>
              </a:rPr>
              <a:t>당알코올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                         </a:t>
            </a:r>
            <a:r>
              <a:rPr lang="en-US" altLang="ko-KR" sz="2000" spc="-150" dirty="0" smtClean="0">
                <a:solidFill>
                  <a:schemeClr val="tx1"/>
                </a:solidFill>
                <a:latin typeface="+mn-ea"/>
                <a:ea typeface="+mn-ea"/>
              </a:rPr>
              <a:t>                    </a:t>
            </a:r>
            <a:r>
              <a:rPr lang="ko-KR" altLang="en-US" sz="2000" spc="-150" dirty="0">
                <a:solidFill>
                  <a:schemeClr val="tx1"/>
                </a:solidFill>
                <a:latin typeface="+mn-ea"/>
                <a:ea typeface="+mn-ea"/>
              </a:rPr>
              <a:t>두류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, </a:t>
            </a:r>
            <a:r>
              <a:rPr lang="ko-KR" altLang="en-US" sz="2000" spc="-150" dirty="0" err="1">
                <a:solidFill>
                  <a:schemeClr val="tx1"/>
                </a:solidFill>
                <a:latin typeface="+mn-ea"/>
                <a:ea typeface="+mn-ea"/>
              </a:rPr>
              <a:t>과실류</a:t>
            </a:r>
            <a:r>
              <a:rPr lang="en-US" altLang="ko-KR" sz="2000" spc="-150" dirty="0">
                <a:solidFill>
                  <a:schemeClr val="tx1"/>
                </a:solidFill>
                <a:latin typeface="+mn-ea"/>
                <a:ea typeface="+mn-ea"/>
              </a:rPr>
              <a:t>,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spc="-300" dirty="0">
                <a:solidFill>
                  <a:srgbClr val="000000"/>
                </a:solidFill>
                <a:latin typeface="+mn-ea"/>
              </a:rPr>
              <a:t>                         </a:t>
            </a:r>
            <a:r>
              <a:rPr lang="en-US" altLang="ko-KR" sz="2000" spc="-300" dirty="0" smtClean="0">
                <a:solidFill>
                  <a:srgbClr val="000000"/>
                </a:solidFill>
                <a:latin typeface="+mn-ea"/>
              </a:rPr>
              <a:t>                                </a:t>
            </a:r>
            <a:r>
              <a:rPr lang="ko-KR" altLang="en-US" sz="2000" u="sng" spc="-300" dirty="0" smtClean="0">
                <a:solidFill>
                  <a:srgbClr val="3333FF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동물의 </a:t>
            </a:r>
            <a:r>
              <a:rPr lang="ko-KR" altLang="en-US" sz="2000" u="sng" spc="-300" dirty="0">
                <a:solidFill>
                  <a:srgbClr val="3333FF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근육</a:t>
            </a:r>
            <a:r>
              <a:rPr lang="en-US" altLang="ko-KR" sz="2000" u="sng" spc="-300" dirty="0">
                <a:solidFill>
                  <a:srgbClr val="3333FF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2000" u="sng" spc="-300" dirty="0">
                <a:solidFill>
                  <a:srgbClr val="3333FF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뇌</a:t>
            </a:r>
            <a:r>
              <a:rPr lang="en-US" altLang="ko-KR" sz="2000" u="sng" spc="-300" dirty="0">
                <a:solidFill>
                  <a:srgbClr val="3333FF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2000" u="sng" spc="-300" dirty="0" err="1">
                <a:solidFill>
                  <a:srgbClr val="3333FF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내장등에</a:t>
            </a:r>
            <a:r>
              <a:rPr lang="ko-KR" altLang="en-US" sz="2000" u="sng" spc="-300" dirty="0">
                <a:solidFill>
                  <a:srgbClr val="3333FF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존재</a:t>
            </a:r>
            <a:endParaRPr lang="ko-KR" altLang="en-US" sz="2000" u="sng" spc="-300" dirty="0">
              <a:solidFill>
                <a:srgbClr val="00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8600" y="152400"/>
            <a:ext cx="8610600" cy="5140325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단당류의 유도체</a:t>
            </a:r>
            <a:r>
              <a:rPr lang="en-US" altLang="ko-KR" sz="2400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&gt;</a:t>
            </a:r>
            <a:endParaRPr lang="en-US" altLang="ko-KR" sz="2000" u="sng" spc="-150" dirty="0">
              <a:solidFill>
                <a:srgbClr val="990000"/>
              </a:solidFill>
              <a:latin typeface="궁서" pitchFamily="18" charset="-127"/>
              <a:ea typeface="궁서" pitchFamily="18" charset="-127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u="sng" dirty="0">
                <a:solidFill>
                  <a:srgbClr val="99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2) </a:t>
            </a:r>
            <a:r>
              <a:rPr lang="ko-KR" altLang="en-US" sz="2000" u="sng" dirty="0" err="1">
                <a:solidFill>
                  <a:srgbClr val="99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아미노당</a:t>
            </a:r>
            <a:r>
              <a:rPr lang="en-US" altLang="ko-KR" sz="2000" u="sng" dirty="0">
                <a:solidFill>
                  <a:srgbClr val="99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(amino sugar):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en-US" altLang="ko-KR" sz="20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C₂</a:t>
            </a:r>
            <a:r>
              <a:rPr lang="ko-KR" altLang="en-US" sz="20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의 수산기</a:t>
            </a:r>
            <a:r>
              <a:rPr lang="en-US" altLang="ko-KR" sz="20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(-OH)</a:t>
            </a:r>
            <a:r>
              <a:rPr lang="ko-KR" altLang="en-US" sz="20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가 아미노기</a:t>
            </a:r>
            <a:r>
              <a:rPr lang="en-US" altLang="ko-KR" sz="20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(-NH₂)</a:t>
            </a:r>
            <a:r>
              <a:rPr lang="ko-KR" altLang="en-US" sz="20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로 치환된 것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*</a:t>
            </a:r>
            <a:r>
              <a:rPr lang="ko-KR" altLang="en-US" sz="2000" dirty="0" err="1">
                <a:solidFill>
                  <a:srgbClr val="000000"/>
                </a:solidFill>
                <a:latin typeface="+mn-ea"/>
                <a:ea typeface="+mn-ea"/>
              </a:rPr>
              <a:t>글루코</a:t>
            </a:r>
            <a:r>
              <a:rPr lang="ko-KR" altLang="en-US" sz="2000" dirty="0" err="1">
                <a:solidFill>
                  <a:srgbClr val="3333FF"/>
                </a:solidFill>
                <a:latin typeface="+mn-ea"/>
                <a:ea typeface="+mn-ea"/>
              </a:rPr>
              <a:t>사민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(gluco</a:t>
            </a:r>
            <a:r>
              <a:rPr lang="en-US" altLang="ko-KR" sz="2000" dirty="0">
                <a:solidFill>
                  <a:srgbClr val="3333FF"/>
                </a:solidFill>
                <a:latin typeface="+mn-ea"/>
                <a:ea typeface="+mn-ea"/>
              </a:rPr>
              <a:t>samine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en-US" altLang="ko-KR" sz="2000" dirty="0" err="1">
                <a:solidFill>
                  <a:srgbClr val="000000"/>
                </a:solidFill>
                <a:latin typeface="+mn-ea"/>
                <a:ea typeface="+mn-ea"/>
              </a:rPr>
              <a:t>chito</a:t>
            </a:r>
            <a:r>
              <a:rPr lang="en-US" altLang="ko-KR" sz="2000" dirty="0" err="1">
                <a:solidFill>
                  <a:srgbClr val="3333FF"/>
                </a:solidFill>
                <a:latin typeface="+mn-ea"/>
                <a:ea typeface="+mn-ea"/>
              </a:rPr>
              <a:t>samine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):</a:t>
            </a:r>
            <a:r>
              <a:rPr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새우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게 등 갑각류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              껍질의 구성성분인 </a:t>
            </a:r>
            <a:r>
              <a:rPr lang="ko-KR" altLang="en-US" sz="2000" u="sng" dirty="0" err="1">
                <a:solidFill>
                  <a:srgbClr val="000000"/>
                </a:solidFill>
                <a:latin typeface="+mn-ea"/>
                <a:ea typeface="+mn-ea"/>
              </a:rPr>
              <a:t>키틴</a:t>
            </a:r>
            <a:r>
              <a:rPr lang="en-US" altLang="ko-KR" sz="2000" u="sng" dirty="0">
                <a:solidFill>
                  <a:srgbClr val="000000"/>
                </a:solidFill>
                <a:latin typeface="+mn-ea"/>
                <a:ea typeface="+mn-ea"/>
              </a:rPr>
              <a:t>(chitin)</a:t>
            </a:r>
            <a:r>
              <a:rPr lang="ko-KR" altLang="en-US" sz="2000" u="sng" dirty="0">
                <a:solidFill>
                  <a:srgbClr val="000000"/>
                </a:solidFill>
                <a:latin typeface="+mn-ea"/>
                <a:ea typeface="+mn-ea"/>
              </a:rPr>
              <a:t>의 구성성분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*</a:t>
            </a:r>
            <a:r>
              <a:rPr lang="ko-KR" altLang="en-US" sz="2000" dirty="0" err="1">
                <a:solidFill>
                  <a:srgbClr val="000000"/>
                </a:solidFill>
                <a:latin typeface="+mn-ea"/>
                <a:ea typeface="+mn-ea"/>
              </a:rPr>
              <a:t>갈락토사민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en-US" altLang="ko-KR" sz="2000" dirty="0" err="1">
                <a:solidFill>
                  <a:srgbClr val="000000"/>
                </a:solidFill>
                <a:latin typeface="+mn-ea"/>
                <a:ea typeface="+mn-ea"/>
              </a:rPr>
              <a:t>galacto</a:t>
            </a:r>
            <a:r>
              <a:rPr lang="en-US" altLang="ko-KR" sz="2000" dirty="0" err="1">
                <a:solidFill>
                  <a:srgbClr val="3333FF"/>
                </a:solidFill>
                <a:latin typeface="+mn-ea"/>
                <a:ea typeface="+mn-ea"/>
              </a:rPr>
              <a:t>samine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):</a:t>
            </a:r>
            <a:r>
              <a:rPr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연골이나 </a:t>
            </a:r>
            <a:r>
              <a:rPr lang="ko-KR" altLang="en-US" sz="2000" dirty="0" err="1">
                <a:solidFill>
                  <a:srgbClr val="000000"/>
                </a:solidFill>
                <a:latin typeface="+mn-ea"/>
                <a:ea typeface="+mn-ea"/>
              </a:rPr>
              <a:t>당단백질인</a:t>
            </a:r>
            <a:r>
              <a:rPr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             </a:t>
            </a:r>
            <a:r>
              <a:rPr lang="ko-KR" altLang="en-US" sz="2000" dirty="0" err="1">
                <a:solidFill>
                  <a:srgbClr val="000000"/>
                </a:solidFill>
                <a:latin typeface="+mn-ea"/>
                <a:ea typeface="+mn-ea"/>
              </a:rPr>
              <a:t>콘드로이틴</a:t>
            </a:r>
            <a:r>
              <a:rPr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 황산염의 구성성분</a:t>
            </a:r>
            <a:endParaRPr lang="en-US" altLang="ko-KR" sz="2000" dirty="0">
              <a:solidFill>
                <a:srgbClr val="000000"/>
              </a:solidFill>
              <a:latin typeface="+mn-ea"/>
              <a:ea typeface="+mn-ea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3)</a:t>
            </a:r>
            <a:r>
              <a:rPr lang="ko-KR" altLang="en-US" sz="2000" dirty="0" err="1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우론산</a:t>
            </a:r>
            <a:r>
              <a:rPr lang="en-US" altLang="ko-KR" sz="20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en-US" altLang="ko-KR" sz="2000" dirty="0" err="1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uronic</a:t>
            </a:r>
            <a:r>
              <a:rPr lang="en-US" altLang="ko-KR" sz="20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acid)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20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단당류의 </a:t>
            </a:r>
            <a:r>
              <a:rPr lang="en-US" altLang="ko-KR" sz="20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C</a:t>
            </a:r>
            <a:r>
              <a:rPr lang="en-US" altLang="ko-KR" sz="12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0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의</a:t>
            </a:r>
            <a:r>
              <a:rPr lang="en-US" altLang="ko-KR" sz="20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(CH</a:t>
            </a:r>
            <a:r>
              <a:rPr lang="en-US" altLang="ko-KR" sz="12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sz="20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OH)</a:t>
            </a:r>
            <a:r>
              <a:rPr lang="ko-KR" altLang="en-US" sz="20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가 산화되어 카르복실기</a:t>
            </a:r>
            <a:r>
              <a:rPr lang="en-US" altLang="ko-KR" sz="20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(-COOH)</a:t>
            </a:r>
            <a:r>
              <a:rPr lang="ko-KR" altLang="en-US" sz="2000" dirty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로 전환된 것</a:t>
            </a:r>
            <a:endParaRPr lang="en-US" altLang="ko-KR" sz="2000" dirty="0">
              <a:solidFill>
                <a:srgbClr val="2513D3"/>
              </a:solidFill>
              <a:latin typeface="HY견고딕" pitchFamily="18" charset="-127"/>
              <a:ea typeface="HY견고딕" pitchFamily="18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예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) glucose + </a:t>
            </a:r>
            <a:r>
              <a:rPr lang="en-US" altLang="ko-KR" sz="2000" dirty="0" err="1">
                <a:solidFill>
                  <a:srgbClr val="000000"/>
                </a:solidFill>
                <a:latin typeface="+mn-ea"/>
                <a:ea typeface="+mn-ea"/>
              </a:rPr>
              <a:t>uronic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 acid→ </a:t>
            </a:r>
            <a:r>
              <a:rPr lang="en-US" altLang="ko-KR" sz="2000" dirty="0" err="1">
                <a:solidFill>
                  <a:srgbClr val="000000"/>
                </a:solidFill>
                <a:latin typeface="+mn-ea"/>
                <a:ea typeface="+mn-ea"/>
              </a:rPr>
              <a:t>glucuronic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 acid 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      </a:t>
            </a:r>
            <a:r>
              <a:rPr lang="en-US" altLang="ko-KR" sz="2000" dirty="0" err="1">
                <a:solidFill>
                  <a:srgbClr val="000000"/>
                </a:solidFill>
                <a:latin typeface="+mn-ea"/>
                <a:ea typeface="+mn-ea"/>
              </a:rPr>
              <a:t>galactose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 + </a:t>
            </a:r>
            <a:r>
              <a:rPr lang="en-US" altLang="ko-KR" sz="2000" dirty="0" err="1">
                <a:solidFill>
                  <a:srgbClr val="000000"/>
                </a:solidFill>
                <a:latin typeface="+mn-ea"/>
                <a:ea typeface="+mn-ea"/>
              </a:rPr>
              <a:t>uronic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+mn-ea"/>
                <a:ea typeface="+mn-ea"/>
              </a:rPr>
              <a:t>acid→galacturonic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 acid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      mannose + </a:t>
            </a:r>
            <a:r>
              <a:rPr lang="en-US" altLang="ko-KR" sz="2000" dirty="0" err="1">
                <a:solidFill>
                  <a:srgbClr val="000000"/>
                </a:solidFill>
                <a:latin typeface="+mn-ea"/>
                <a:ea typeface="+mn-ea"/>
              </a:rPr>
              <a:t>uronic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en-US" altLang="ko-KR" sz="2000" dirty="0" err="1">
                <a:solidFill>
                  <a:srgbClr val="000000"/>
                </a:solidFill>
                <a:latin typeface="+mn-ea"/>
                <a:ea typeface="+mn-ea"/>
              </a:rPr>
              <a:t>acid→mannuronic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 acid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4)</a:t>
            </a:r>
            <a:r>
              <a:rPr lang="ko-KR" altLang="en-US" sz="20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티오당</a:t>
            </a:r>
            <a:r>
              <a:rPr lang="en-US" altLang="ko-KR" sz="20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en-US" altLang="ko-KR" sz="2000" dirty="0" err="1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thio</a:t>
            </a:r>
            <a:r>
              <a:rPr lang="en-US" altLang="ko-KR" sz="2000" dirty="0">
                <a:solidFill>
                  <a:srgbClr val="C0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sugar)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>
                <a:solidFill>
                  <a:srgbClr val="2513D3"/>
                </a:solidFill>
                <a:latin typeface="+mn-ea"/>
                <a:ea typeface="+mn-ea"/>
              </a:rPr>
              <a:t>단당류의 </a:t>
            </a:r>
            <a:r>
              <a:rPr lang="en-US" altLang="ko-KR" sz="2000" b="1" dirty="0">
                <a:solidFill>
                  <a:srgbClr val="2513D3"/>
                </a:solidFill>
                <a:latin typeface="+mn-ea"/>
                <a:ea typeface="+mn-ea"/>
              </a:rPr>
              <a:t>C</a:t>
            </a:r>
            <a:r>
              <a:rPr lang="en-US" altLang="ko-KR" sz="1400" b="1" dirty="0">
                <a:solidFill>
                  <a:srgbClr val="2513D3"/>
                </a:solidFill>
                <a:latin typeface="+mn-ea"/>
                <a:ea typeface="+mn-ea"/>
              </a:rPr>
              <a:t>1</a:t>
            </a:r>
            <a:r>
              <a:rPr lang="en-US" altLang="ko-KR" sz="2000" b="1" dirty="0">
                <a:solidFill>
                  <a:srgbClr val="2513D3"/>
                </a:solidFill>
                <a:latin typeface="+mn-ea"/>
                <a:ea typeface="+mn-ea"/>
              </a:rPr>
              <a:t> </a:t>
            </a:r>
            <a:r>
              <a:rPr lang="ko-KR" altLang="en-US" sz="2000" b="1" dirty="0" err="1">
                <a:solidFill>
                  <a:srgbClr val="2513D3"/>
                </a:solidFill>
                <a:latin typeface="+mn-ea"/>
                <a:ea typeface="+mn-ea"/>
              </a:rPr>
              <a:t>수산기</a:t>
            </a:r>
            <a:r>
              <a:rPr lang="en-US" altLang="ko-KR" sz="2000" b="1" dirty="0">
                <a:solidFill>
                  <a:srgbClr val="2513D3"/>
                </a:solidFill>
                <a:latin typeface="+mn-ea"/>
                <a:ea typeface="+mn-ea"/>
              </a:rPr>
              <a:t>(-OH)</a:t>
            </a:r>
            <a:r>
              <a:rPr lang="ko-KR" altLang="en-US" sz="2000" b="1" dirty="0">
                <a:solidFill>
                  <a:srgbClr val="2513D3"/>
                </a:solidFill>
                <a:latin typeface="+mn-ea"/>
                <a:ea typeface="+mn-ea"/>
              </a:rPr>
              <a:t>가 </a:t>
            </a:r>
            <a:r>
              <a:rPr lang="en-US" altLang="ko-KR" sz="2000" b="1" dirty="0">
                <a:solidFill>
                  <a:srgbClr val="2513D3"/>
                </a:solidFill>
                <a:latin typeface="+mn-ea"/>
                <a:ea typeface="+mn-ea"/>
              </a:rPr>
              <a:t>–SH</a:t>
            </a:r>
            <a:r>
              <a:rPr lang="ko-KR" altLang="en-US" sz="2000" b="1" dirty="0">
                <a:solidFill>
                  <a:srgbClr val="2513D3"/>
                </a:solidFill>
                <a:latin typeface="+mn-ea"/>
                <a:ea typeface="+mn-ea"/>
              </a:rPr>
              <a:t>로 치환된 탄수화물</a:t>
            </a:r>
            <a:endParaRPr lang="en-US" altLang="ko-KR" sz="2000" b="1" dirty="0">
              <a:solidFill>
                <a:srgbClr val="2513D3"/>
              </a:solidFill>
              <a:latin typeface="+mn-ea"/>
              <a:ea typeface="+mn-ea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예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  <a:r>
              <a:rPr lang="en-US" altLang="ko-KR" sz="2000" dirty="0" err="1">
                <a:solidFill>
                  <a:srgbClr val="000000"/>
                </a:solidFill>
                <a:latin typeface="+mn-ea"/>
                <a:ea typeface="+mn-ea"/>
              </a:rPr>
              <a:t>thioglucose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en-US" altLang="ko-KR" sz="2000" dirty="0" err="1">
                <a:solidFill>
                  <a:srgbClr val="000000"/>
                </a:solidFill>
                <a:latin typeface="+mn-ea"/>
                <a:ea typeface="+mn-ea"/>
              </a:rPr>
              <a:t>sinigrin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(</a:t>
            </a:r>
            <a:r>
              <a:rPr lang="ko-KR" altLang="en-US" sz="2000" dirty="0">
                <a:solidFill>
                  <a:srgbClr val="000000"/>
                </a:solidFill>
                <a:latin typeface="+mn-ea"/>
                <a:ea typeface="+mn-ea"/>
              </a:rPr>
              <a:t>매운맛 성분</a:t>
            </a:r>
            <a:r>
              <a:rPr lang="en-US" altLang="ko-KR" sz="2000" dirty="0">
                <a:solidFill>
                  <a:srgbClr val="000000"/>
                </a:solidFill>
                <a:latin typeface="+mn-ea"/>
                <a:ea typeface="+mn-ea"/>
              </a:rPr>
              <a:t>)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ko-KR" altLang="en-US" sz="2400" spc="-150" dirty="0">
              <a:solidFill>
                <a:srgbClr val="000000"/>
              </a:solidFill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DAE56CD-0FCD-4580-950F-9CEF7C284062}" type="slidenum">
              <a:rPr lang="en-US" altLang="ko-KR" smtClean="0"/>
              <a:pPr>
                <a:defRPr/>
              </a:pPr>
              <a:t>15</a:t>
            </a:fld>
            <a:endParaRPr lang="en-US" altLang="ko-KR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5903913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640" y="2793120"/>
            <a:ext cx="1924050" cy="210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4640" y="332656"/>
            <a:ext cx="1908784" cy="2197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직사각형 3"/>
          <p:cNvSpPr/>
          <p:nvPr/>
        </p:nvSpPr>
        <p:spPr>
          <a:xfrm>
            <a:off x="5652120" y="2530512"/>
            <a:ext cx="1364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spc="3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sorbitol</a:t>
            </a:r>
            <a:endParaRPr lang="ko-KR" altLang="en-US" spc="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4708981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altLang="ko-KR" sz="2000" b="1" spc="-150" dirty="0">
              <a:solidFill>
                <a:srgbClr val="80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2000" b="1" spc="-150" dirty="0" smtClean="0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lang="en-US" altLang="ko-KR" sz="2000" b="1" spc="-150" dirty="0" smtClean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CHO</a:t>
            </a:r>
            <a:r>
              <a:rPr lang="ko-KR" altLang="en-US" sz="2000" b="1" spc="-150" dirty="0" smtClean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b="1" spc="-150" dirty="0" smtClean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                         </a:t>
            </a:r>
            <a:r>
              <a:rPr lang="en-US" altLang="ko-KR" sz="2000" b="1" spc="-300" dirty="0" smtClean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CH</a:t>
            </a:r>
            <a:r>
              <a:rPr lang="en-US" altLang="ko-KR" sz="1600" b="1" spc="-300" dirty="0" smtClean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sz="2000" b="1" spc="-300" dirty="0" smtClean="0">
                <a:solidFill>
                  <a:srgbClr val="2513D3"/>
                </a:solidFill>
                <a:latin typeface="HY견고딕" pitchFamily="18" charset="-127"/>
                <a:ea typeface="HY견고딕" pitchFamily="18" charset="-127"/>
              </a:rPr>
              <a:t>O H                                 </a:t>
            </a:r>
            <a:r>
              <a:rPr lang="en-US" altLang="ko-KR" sz="2000" b="1" spc="-15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CHO</a:t>
            </a:r>
            <a:r>
              <a:rPr lang="en-US" altLang="ko-KR" sz="2000" b="1" spc="-150" dirty="0" smtClean="0">
                <a:latin typeface="HY견고딕" pitchFamily="18" charset="-127"/>
                <a:ea typeface="HY견고딕" pitchFamily="18" charset="-127"/>
              </a:rPr>
              <a:t>                         </a:t>
            </a:r>
            <a:r>
              <a:rPr lang="en-US" altLang="ko-KR" sz="2000" b="1" spc="-15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CH</a:t>
            </a:r>
            <a:r>
              <a:rPr lang="en-US" altLang="ko-KR" sz="2000" b="1" spc="-150" baseline="-250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en-US" altLang="ko-KR" sz="2000" b="1" spc="-15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OH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       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lang="en-US" altLang="ko-KR" sz="2000" b="1" spc="-150" dirty="0" smtClean="0">
                <a:latin typeface="굴림" pitchFamily="50" charset="-127"/>
                <a:ea typeface="굴림" pitchFamily="50" charset="-127"/>
              </a:rPr>
              <a:t>                    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 smtClean="0">
                <a:latin typeface="굴림" pitchFamily="50" charset="-127"/>
                <a:ea typeface="굴림" pitchFamily="50" charset="-127"/>
              </a:rPr>
              <a:t>           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endParaRPr lang="en-US" altLang="ko-KR" sz="2000" b="1" spc="-15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H-C-OH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   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HO-C-H                HO-C-H</a:t>
            </a:r>
            <a:endParaRPr lang="en-US" altLang="ko-KR" sz="2000" b="1" spc="-150" dirty="0">
              <a:solidFill>
                <a:srgbClr val="80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HO-C-H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HO-C-H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HO-C-H                  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HO-C-H       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환원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   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H-C-OH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/>
                <a:ea typeface="굴림"/>
              </a:rPr>
              <a:t>→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환원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   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   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/>
                <a:ea typeface="굴림"/>
              </a:rPr>
              <a:t>→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                    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H-C-OH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H-C-OH                  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CH</a:t>
            </a:r>
            <a:r>
              <a:rPr lang="en-US" altLang="ko-KR" sz="2000" b="1" spc="-150" baseline="-25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OH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CH</a:t>
            </a:r>
            <a:r>
              <a:rPr lang="en-US" altLang="ko-KR" sz="2000" b="1" spc="-150" baseline="-2500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OH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CH</a:t>
            </a:r>
            <a:r>
              <a:rPr lang="en-US" altLang="ko-KR" sz="2000" b="1" spc="-150" baseline="-2500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OH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CH</a:t>
            </a:r>
            <a:r>
              <a:rPr lang="en-US" altLang="ko-KR" sz="2000" b="1" spc="-150" baseline="-2500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OH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&lt; D-glucose&gt;                   &lt; D-sorbitol&gt;       &lt; D-mannose&gt;           &lt;D-mannitol&gt;</a:t>
            </a:r>
            <a:r>
              <a:rPr lang="en-US" altLang="ko-KR" sz="20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</a:t>
            </a:r>
            <a:endParaRPr lang="en-US" altLang="ko-KR" sz="20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2000" dirty="0">
              <a:solidFill>
                <a:srgbClr val="3333FF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endParaRPr lang="en-US" altLang="ko-KR" sz="2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717A78-6C2D-4165-82FC-F4BD1205EDDF}" type="slidenum">
              <a:rPr lang="en-US" altLang="ko-KR" smtClean="0"/>
              <a:pPr>
                <a:defRPr/>
              </a:pPr>
              <a:t>17</a:t>
            </a:fld>
            <a:endParaRPr lang="en-US" altLang="ko-KR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2420938"/>
            <a:ext cx="6583363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902F1D-E7C8-424A-BF2C-3B336DD4CA8B}" type="slidenum">
              <a:rPr lang="en-US" altLang="ko-KR" smtClean="0"/>
              <a:pPr>
                <a:defRPr/>
              </a:pPr>
              <a:t>18</a:t>
            </a:fld>
            <a:endParaRPr lang="en-US" altLang="ko-KR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420938"/>
            <a:ext cx="6553200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81000" y="228600"/>
            <a:ext cx="8534400" cy="4554538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단당류의 유도체</a:t>
            </a:r>
            <a:r>
              <a:rPr lang="en-US" altLang="ko-KR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u="sng" dirty="0">
                <a:solidFill>
                  <a:srgbClr val="990000"/>
                </a:solidFill>
                <a:latin typeface="궁서" pitchFamily="18" charset="-127"/>
                <a:ea typeface="궁서" pitchFamily="18" charset="-127"/>
              </a:rPr>
              <a:t>5)</a:t>
            </a:r>
            <a:r>
              <a:rPr lang="ko-KR" altLang="en-US" sz="2400" u="sng" dirty="0" err="1">
                <a:solidFill>
                  <a:srgbClr val="990000"/>
                </a:solidFill>
                <a:latin typeface="궁서" pitchFamily="18" charset="-127"/>
                <a:ea typeface="궁서" pitchFamily="18" charset="-127"/>
              </a:rPr>
              <a:t>배당체</a:t>
            </a:r>
            <a:r>
              <a:rPr lang="en-US" altLang="ko-KR" sz="2400" u="sng" dirty="0">
                <a:solidFill>
                  <a:srgbClr val="990000"/>
                </a:solidFill>
                <a:latin typeface="궁서" pitchFamily="18" charset="-127"/>
                <a:ea typeface="궁서" pitchFamily="18" charset="-127"/>
              </a:rPr>
              <a:t>;</a:t>
            </a:r>
            <a:endParaRPr lang="ko-KR" altLang="en-US" sz="2400" u="sng" dirty="0">
              <a:solidFill>
                <a:srgbClr val="990000"/>
              </a:solidFill>
              <a:latin typeface="궁서" pitchFamily="18" charset="-127"/>
              <a:ea typeface="궁서" pitchFamily="18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lang="ko-KR" altLang="en-US" sz="2400" spc="-15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당류의 </a:t>
            </a:r>
            <a:r>
              <a:rPr lang="ko-KR" altLang="en-US" sz="2400" spc="-150" dirty="0" err="1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글리코시드성</a:t>
            </a:r>
            <a:r>
              <a:rPr lang="ko-KR" altLang="en-US" sz="2400" spc="-15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spc="-15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OH</a:t>
            </a:r>
            <a:r>
              <a:rPr lang="ko-KR" altLang="en-US" sz="2400" spc="-15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기와 비당류물질의 </a:t>
            </a:r>
            <a:r>
              <a:rPr lang="en-US" altLang="ko-KR" sz="2400" spc="-15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OH</a:t>
            </a:r>
            <a:r>
              <a:rPr lang="ko-KR" altLang="en-US" sz="2400" spc="-15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기 부분이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lang="ko-KR" altLang="en-US" sz="2400" spc="-150" dirty="0" err="1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글리코시드성</a:t>
            </a:r>
            <a:r>
              <a:rPr lang="ko-KR" altLang="en-US" sz="2400" spc="-15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 결합한 것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16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160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*솔라닌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solanine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):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유독성분로서 소재는 감자의 싹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껍질의 푸른 부분.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*</a:t>
            </a:r>
            <a:r>
              <a:rPr lang="ko-KR" altLang="en-US" sz="160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안토시아닌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anthocyanine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):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기능성 성분으로 가지와 포도 등의 색소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*</a:t>
            </a:r>
            <a:r>
              <a:rPr lang="ko-KR" altLang="en-US" sz="160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나린긴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naringine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):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쓴맛 성분으로 밀감 껍질에 존재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*</a:t>
            </a:r>
            <a:r>
              <a:rPr lang="ko-KR" altLang="en-US" sz="160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헤스페리딘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hesperidin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):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통조림 </a:t>
            </a:r>
            <a:r>
              <a:rPr lang="ko-KR" altLang="en-US" sz="160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제조시</a:t>
            </a:r>
            <a:r>
              <a:rPr lang="ko-KR" altLang="en-US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60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백탁의</a:t>
            </a:r>
            <a:r>
              <a:rPr lang="ko-KR" altLang="en-US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원인 성분으로 밀감에 소재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*</a:t>
            </a:r>
            <a:r>
              <a:rPr lang="ko-KR" altLang="en-US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루틴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60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rutin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):</a:t>
            </a:r>
            <a:r>
              <a:rPr lang="ko-KR" altLang="en-US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비타민 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P </a:t>
            </a:r>
            <a:r>
              <a:rPr lang="ko-KR" altLang="en-US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성분으로 메밀에 소재</a:t>
            </a:r>
            <a:r>
              <a:rPr lang="en-US" altLang="ko-KR" sz="16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700213"/>
            <a:ext cx="80073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06DA06-2F2D-4D98-B81C-9EDFBD2BD0E5}" type="slidenum">
              <a:rPr lang="en-US" altLang="ko-KR" smtClean="0"/>
              <a:pPr>
                <a:defRPr/>
              </a:pPr>
              <a:t>2</a:t>
            </a:fld>
            <a:endParaRPr lang="en-US" altLang="ko-KR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1000"/>
          </a:blip>
          <a:srcRect/>
          <a:stretch>
            <a:fillRect/>
          </a:stretch>
        </p:blipFill>
        <p:spPr bwMode="auto">
          <a:xfrm>
            <a:off x="107504" y="836712"/>
            <a:ext cx="808831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707904" y="3645024"/>
            <a:ext cx="30243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b="1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  <a:cs typeface="한양견명조,한컴돋움"/>
              </a:rPr>
              <a:t>(glucose, dextrose</a:t>
            </a:r>
            <a:r>
              <a:rPr lang="en-US" altLang="ko-KR" sz="14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  <a:cs typeface="한양견명조,한컴돋움"/>
              </a:rPr>
              <a:t>)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3707904" y="4005064"/>
            <a:ext cx="1816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  <a:cs typeface="한양견명조,한컴돋움"/>
              </a:rPr>
              <a:t>(</a:t>
            </a:r>
            <a:r>
              <a:rPr lang="en-US" altLang="ko-KR" sz="1400" b="1" dirty="0" err="1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  <a:cs typeface="한양견명조,한컴돋움"/>
              </a:rPr>
              <a:t>fructose,levulose</a:t>
            </a:r>
            <a:r>
              <a:rPr lang="en-US" altLang="ko-KR" b="1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  <a:cs typeface="한양견명조,한컴돋움"/>
              </a:rPr>
              <a:t>):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52400" y="188913"/>
            <a:ext cx="8991600" cy="6555641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000" b="1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이당류</a:t>
            </a:r>
            <a:r>
              <a:rPr lang="en-US" altLang="ko-KR" sz="2000" b="1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*맥아당</a:t>
            </a:r>
            <a:r>
              <a:rPr lang="en-US" altLang="ko-KR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엿당</a:t>
            </a:r>
            <a:r>
              <a:rPr lang="en-US" altLang="ko-KR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,maltose); 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.</a:t>
            </a:r>
            <a:r>
              <a:rPr lang="ko-KR" altLang="en-US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+ </a:t>
            </a:r>
            <a:r>
              <a:rPr lang="ko-KR" altLang="en-US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(α-1,4</a:t>
            </a:r>
            <a:r>
              <a:rPr lang="ko-KR" altLang="en-US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결합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),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환원당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식물의 잎이나 싹트는 종자에 존재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엿기름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맥아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에 많음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엿의 주성분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감미는 설탕의 약 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60%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*</a:t>
            </a:r>
            <a:r>
              <a:rPr lang="ko-KR" altLang="en-US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유당</a:t>
            </a:r>
            <a:r>
              <a:rPr lang="en-US" altLang="ko-KR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젖당</a:t>
            </a:r>
            <a:r>
              <a:rPr lang="en-US" altLang="ko-KR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,lactose): 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.</a:t>
            </a:r>
            <a:r>
              <a:rPr lang="en-US" altLang="ko-KR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β-</a:t>
            </a:r>
            <a:r>
              <a:rPr lang="ko-KR" altLang="en-US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갈락토오스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+</a:t>
            </a:r>
            <a:r>
              <a:rPr lang="en-US" altLang="ko-KR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α-</a:t>
            </a:r>
            <a:r>
              <a:rPr lang="ko-KR" altLang="en-US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α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-1.4</a:t>
            </a:r>
            <a:r>
              <a:rPr lang="ko-KR" altLang="en-US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결합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),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환원당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포유동물의 유즙에 존재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설탕의 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16~28%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의 단맛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2000" b="1" spc="-15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유당 </a:t>
            </a:r>
            <a:r>
              <a:rPr lang="ko-KR" altLang="en-US" sz="2000" b="1" spc="-15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불내증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설사</a:t>
            </a:r>
            <a:endParaRPr lang="ko-KR" altLang="en-US" sz="2000" dirty="0"/>
          </a:p>
          <a:p>
            <a:r>
              <a:rPr lang="ko-KR" altLang="en-US" sz="2000" dirty="0"/>
              <a:t> 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.</a:t>
            </a:r>
            <a:r>
              <a:rPr lang="el-GR" altLang="ko-KR" sz="2000" dirty="0" smtClean="0"/>
              <a:t>β-</a:t>
            </a:r>
            <a:r>
              <a:rPr lang="en-US" altLang="ko-KR" sz="2000" dirty="0" smtClean="0"/>
              <a:t>Galactosidase</a:t>
            </a:r>
            <a:endParaRPr lang="ko-KR" altLang="en-US" sz="2000" b="1" spc="-15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포유동물의 성장과 뇌신경 조직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젖산균의 발육 및 정장작용을  함</a:t>
            </a:r>
            <a:endParaRPr lang="en-US" altLang="ko-KR" sz="2000" b="1" spc="-15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*</a:t>
            </a:r>
            <a:r>
              <a:rPr lang="ko-KR" altLang="en-US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 설탕 </a:t>
            </a:r>
            <a:r>
              <a:rPr lang="en-US" altLang="ko-KR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서당</a:t>
            </a:r>
            <a:r>
              <a:rPr lang="en-US" altLang="ko-KR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자당 </a:t>
            </a:r>
            <a:r>
              <a:rPr lang="en-US" altLang="ko-KR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sucrose): 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+</a:t>
            </a:r>
            <a:r>
              <a:rPr lang="ko-KR" altLang="en-US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과당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(α-1,2</a:t>
            </a:r>
            <a:r>
              <a:rPr lang="ko-KR" altLang="en-US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결합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이며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2000" b="1" spc="-150" dirty="0">
                <a:solidFill>
                  <a:srgbClr val="2513D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비환원당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과실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꽃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사탕수수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사탕무 등에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분포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감미료의 표준물질 이며 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180℃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이상에서 갈색의 캐러멜이 됨</a:t>
            </a:r>
            <a:endParaRPr lang="en-US" altLang="ko-KR" sz="2000" b="1" spc="-15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&lt;</a:t>
            </a:r>
            <a:r>
              <a:rPr lang="ko-KR" altLang="en-US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전화당</a:t>
            </a:r>
            <a:r>
              <a:rPr lang="en-US" altLang="ko-KR" sz="2000" b="1" spc="-150" dirty="0">
                <a:solidFill>
                  <a:schemeClr val="tx1"/>
                </a:solidFill>
                <a:latin typeface="HY견고딕" pitchFamily="18" charset="-127"/>
                <a:ea typeface="HY견고딕" pitchFamily="18" charset="-127"/>
              </a:rPr>
              <a:t>(invert sugar)&gt;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①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설탕을 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산 또는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효소로 가수분해한 혼합물 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과당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=1:1 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혼합물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  <a:endParaRPr lang="en-US" altLang="ko-KR" sz="2000" b="1" spc="-15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(+52°)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과 과당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(-92°)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의 혼합물 되기 때문에 </a:t>
            </a:r>
            <a:r>
              <a:rPr lang="ko-KR" altLang="en-US" sz="2000" b="1" spc="-150" dirty="0" err="1">
                <a:latin typeface="굴림" pitchFamily="50" charset="-127"/>
                <a:ea typeface="굴림" pitchFamily="50" charset="-127"/>
              </a:rPr>
              <a:t>비</a:t>
            </a:r>
            <a:r>
              <a:rPr lang="ko-KR" altLang="en-US" sz="2000" b="1" spc="-15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선광도는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-20°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비선광도가 설탕경우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우선성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(+66.5°)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에서 전화당 경우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spc="-15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좌선성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(-20°)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으로 변함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 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이러한 현상을 전화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이때 생긴 당을 </a:t>
            </a:r>
            <a:r>
              <a:rPr lang="ko-KR" altLang="en-US" sz="2000" b="1" spc="-15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전화당</a:t>
            </a:r>
            <a:endParaRPr lang="en-US" altLang="ko-KR" sz="2000" b="1" spc="-15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②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자당보다 단맛이 강하고 </a:t>
            </a:r>
            <a:r>
              <a:rPr lang="ko-KR" altLang="en-US" sz="2000" b="1" spc="-15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환원력과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용해도가 큼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*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sucrase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b="1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Invertase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설탕을 가수분해하는 효소</a:t>
            </a:r>
            <a:endParaRPr lang="en-US" altLang="ko-KR" sz="2000" b="1" spc="-15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EE0698-02CD-42DD-B860-52084383CEFF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74009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357563"/>
            <a:ext cx="729615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0CE1E50-ECC9-4B3A-B02B-0F3DF7546099}" type="slidenum">
              <a:rPr lang="en-US" altLang="ko-KR" smtClean="0"/>
              <a:pPr>
                <a:defRPr/>
              </a:pPr>
              <a:t>22</a:t>
            </a:fld>
            <a:endParaRPr lang="en-US" altLang="ko-KR"/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838" y="2306638"/>
            <a:ext cx="76009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132856"/>
            <a:ext cx="3431114" cy="197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5940425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00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이당류</a:t>
            </a:r>
            <a:r>
              <a:rPr lang="en-US" altLang="ko-KR" sz="2000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*</a:t>
            </a:r>
            <a:r>
              <a:rPr lang="ko-KR" altLang="en-US" sz="2400" spc="-150" dirty="0" err="1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루티노오스</a:t>
            </a:r>
            <a:r>
              <a:rPr lang="en-US" altLang="ko-KR" sz="2400" spc="-150" dirty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(</a:t>
            </a:r>
            <a:r>
              <a:rPr lang="en-US" altLang="ko-KR" sz="2400" spc="-150" dirty="0" err="1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rutinose</a:t>
            </a:r>
            <a:r>
              <a:rPr lang="en-US" altLang="ko-KR" sz="2400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):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β-</a:t>
            </a:r>
            <a:r>
              <a:rPr lang="ko-KR" altLang="en-US" sz="2400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람노오스</a:t>
            </a: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+β-</a:t>
            </a: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환원당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루틴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2400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헤스페리딘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나린긴등의</a:t>
            </a: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구성성분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*</a:t>
            </a:r>
            <a:r>
              <a:rPr lang="ko-KR" altLang="en-US" sz="2400" spc="-150" dirty="0" err="1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트레할로오스</a:t>
            </a:r>
            <a:r>
              <a:rPr lang="en-US" altLang="ko-KR" sz="2400" spc="-150" dirty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(</a:t>
            </a:r>
            <a:r>
              <a:rPr lang="en-US" altLang="ko-KR" sz="2400" spc="-150" dirty="0" err="1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trehalose</a:t>
            </a:r>
            <a:r>
              <a:rPr lang="en-US" altLang="ko-KR" sz="2400" spc="-150" dirty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):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α-</a:t>
            </a: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+α-</a:t>
            </a: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(α-1,1</a:t>
            </a: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결합</a:t>
            </a:r>
            <a:r>
              <a:rPr lang="en-US" altLang="ko-KR" sz="2400" spc="-150" dirty="0" smtClean="0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):</a:t>
            </a:r>
            <a:r>
              <a:rPr lang="ko-KR" altLang="en-US" sz="2400" spc="-150" dirty="0" smtClean="0">
                <a:solidFill>
                  <a:srgbClr val="2513D3"/>
                </a:solidFill>
                <a:latin typeface="HY견명조" pitchFamily="18" charset="-127"/>
                <a:ea typeface="HY견명조" pitchFamily="18" charset="-127"/>
              </a:rPr>
              <a:t>비환원당</a:t>
            </a:r>
            <a:r>
              <a:rPr lang="en-US" altLang="ko-KR" sz="2400" spc="-150" dirty="0" smtClean="0">
                <a:solidFill>
                  <a:srgbClr val="2513D3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endParaRPr lang="en-US" altLang="ko-KR" sz="2400" spc="-150" dirty="0">
              <a:solidFill>
                <a:srgbClr val="2513D3"/>
              </a:solidFill>
              <a:latin typeface="HY견명조" pitchFamily="18" charset="-127"/>
              <a:ea typeface="HY견명조" pitchFamily="18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버섯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효모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맥각 등에 존재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*</a:t>
            </a:r>
            <a:r>
              <a:rPr lang="ko-KR" altLang="en-US" sz="2400" spc="-150" dirty="0" err="1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멜리비오스</a:t>
            </a:r>
            <a:r>
              <a:rPr lang="en-US" altLang="ko-KR" sz="2400" spc="-150" dirty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(</a:t>
            </a:r>
            <a:r>
              <a:rPr lang="en-US" altLang="ko-KR" sz="2400" spc="-150" dirty="0" err="1" smtClean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melibiose</a:t>
            </a:r>
            <a:r>
              <a:rPr lang="en-US" altLang="ko-KR" sz="2400" spc="-150" dirty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):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β-</a:t>
            </a: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갈락토오스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+β-</a:t>
            </a: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포도당 </a:t>
            </a:r>
            <a:r>
              <a:rPr lang="en-US" altLang="ko-KR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(β-1,</a:t>
            </a:r>
            <a:r>
              <a:rPr lang="en-US" altLang="ko-KR" sz="2400" spc="-150" dirty="0">
                <a:solidFill>
                  <a:srgbClr val="CC0000"/>
                </a:solidFill>
                <a:latin typeface="궁서" pitchFamily="18" charset="-127"/>
                <a:ea typeface="궁서" pitchFamily="18" charset="-127"/>
              </a:rPr>
              <a:t>6</a:t>
            </a:r>
            <a:r>
              <a:rPr lang="ko-KR" altLang="en-US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결합</a:t>
            </a:r>
            <a:r>
              <a:rPr lang="en-US" altLang="ko-KR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),</a:t>
            </a: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400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환원당</a:t>
            </a:r>
            <a:endParaRPr lang="en-US" altLang="ko-KR" sz="2400" spc="-15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400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라피노오스의</a:t>
            </a: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구성단위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*</a:t>
            </a:r>
            <a:r>
              <a:rPr lang="ko-KR" altLang="en-US" sz="2400" spc="-150" dirty="0" err="1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셀로비오스</a:t>
            </a:r>
            <a:r>
              <a:rPr lang="en-US" altLang="ko-KR" sz="2400" spc="-150" dirty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(</a:t>
            </a:r>
            <a:r>
              <a:rPr lang="en-US" altLang="ko-KR" sz="2400" spc="-150" dirty="0" err="1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cellobiose</a:t>
            </a:r>
            <a:r>
              <a:rPr lang="en-US" altLang="ko-KR" sz="2400" spc="-150" dirty="0" smtClean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):</a:t>
            </a:r>
            <a:r>
              <a:rPr lang="ko-KR" altLang="en-US" sz="2400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단맛이 </a:t>
            </a: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없음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en-US" altLang="ko-KR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β-</a:t>
            </a:r>
            <a:r>
              <a:rPr lang="ko-KR" altLang="en-US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+β-</a:t>
            </a:r>
            <a:r>
              <a:rPr lang="ko-KR" altLang="en-US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(β-1,4</a:t>
            </a:r>
            <a:r>
              <a:rPr lang="ko-KR" altLang="en-US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결합</a:t>
            </a:r>
            <a:r>
              <a:rPr lang="en-US" altLang="ko-KR" sz="2400" spc="-150" dirty="0" smtClean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)</a:t>
            </a:r>
            <a:endParaRPr lang="en-US" altLang="ko-KR" sz="2400" spc="-150" dirty="0">
              <a:solidFill>
                <a:srgbClr val="CC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환원당</a:t>
            </a:r>
            <a:r>
              <a:rPr lang="en-US" altLang="ko-KR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섬유소</a:t>
            </a:r>
            <a:r>
              <a:rPr lang="en-US" altLang="ko-KR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(cellulose)</a:t>
            </a:r>
            <a:r>
              <a:rPr lang="ko-KR" altLang="en-US" sz="2400" spc="-150" dirty="0">
                <a:solidFill>
                  <a:srgbClr val="CC0000"/>
                </a:solidFill>
                <a:latin typeface="굴림" pitchFamily="50" charset="-127"/>
                <a:ea typeface="굴림" pitchFamily="50" charset="-127"/>
              </a:rPr>
              <a:t>구성성분</a:t>
            </a:r>
            <a:r>
              <a:rPr lang="en-US" altLang="ko-KR" sz="2400" spc="-15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*</a:t>
            </a:r>
            <a:r>
              <a:rPr lang="ko-KR" altLang="en-US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당류의 감미도</a:t>
            </a:r>
            <a:r>
              <a:rPr lang="en-US" altLang="ko-KR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;</a:t>
            </a:r>
            <a:r>
              <a:rPr lang="ko-KR" altLang="en-US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과당</a:t>
            </a:r>
            <a:r>
              <a:rPr lang="en-US" altLang="ko-KR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전화당</a:t>
            </a:r>
            <a:r>
              <a:rPr lang="en-US" altLang="ko-KR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자당</a:t>
            </a:r>
            <a:r>
              <a:rPr lang="en-US" altLang="ko-KR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설탕</a:t>
            </a:r>
            <a:r>
              <a:rPr lang="en-US" altLang="ko-KR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)&gt;</a:t>
            </a:r>
            <a:r>
              <a:rPr lang="ko-KR" altLang="en-US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포도당</a:t>
            </a:r>
            <a:r>
              <a:rPr lang="en-US" altLang="ko-KR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맥아당</a:t>
            </a:r>
            <a:r>
              <a:rPr lang="en-US" altLang="ko-KR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&gt;</a:t>
            </a:r>
            <a:r>
              <a:rPr lang="ko-KR" altLang="en-US" sz="2400" spc="-15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유당</a:t>
            </a:r>
            <a:endParaRPr lang="ko-KR" altLang="en-US" sz="2400" spc="-15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ko-KR" altLang="en-US" sz="2400" spc="-150" dirty="0">
              <a:solidFill>
                <a:srgbClr val="CC0000"/>
              </a:solidFill>
              <a:latin typeface="궁서" pitchFamily="18" charset="-127"/>
              <a:ea typeface="궁서" pitchFamily="18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28600" y="304800"/>
            <a:ext cx="8663880" cy="6001643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&lt;3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당류</a:t>
            </a: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2400" b="1" spc="-150" dirty="0" err="1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라피노오스</a:t>
            </a:r>
            <a:r>
              <a:rPr lang="en-US" altLang="ko-KR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(</a:t>
            </a:r>
            <a:r>
              <a:rPr lang="en-US" altLang="ko-KR" sz="2400" b="1" spc="-150" dirty="0" err="1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raffinose</a:t>
            </a:r>
            <a:r>
              <a:rPr lang="en-US" altLang="ko-KR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): </a:t>
            </a:r>
            <a:r>
              <a:rPr lang="ko-KR" altLang="en-US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갈락토오스</a:t>
            </a:r>
            <a:r>
              <a:rPr lang="en-US" altLang="ko-KR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+</a:t>
            </a:r>
            <a:r>
              <a:rPr lang="ko-KR" altLang="en-US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+</a:t>
            </a:r>
            <a:r>
              <a:rPr lang="ko-KR" altLang="en-US" sz="2400" b="1" spc="-150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과당</a:t>
            </a:r>
            <a:endParaRPr lang="en-US" altLang="ko-KR" sz="2400" b="1" spc="-150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 smtClean="0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                    .</a:t>
            </a:r>
            <a:r>
              <a:rPr lang="ko-KR" altLang="en-US" sz="2400" b="1" spc="-150" dirty="0" smtClean="0">
                <a:solidFill>
                  <a:srgbClr val="2513D3"/>
                </a:solidFill>
                <a:latin typeface="궁서" pitchFamily="18" charset="-127"/>
                <a:ea typeface="궁서" pitchFamily="18" charset="-127"/>
              </a:rPr>
              <a:t>비환원당</a:t>
            </a:r>
            <a:r>
              <a:rPr lang="en-US" altLang="ko-KR" sz="2400" b="1" spc="-150" dirty="0" smtClean="0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.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식물의 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종자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뿌리에 많고</a:t>
            </a: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대두와 면실에도 소량 존재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.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.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장내 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가스 발생의 원인물질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2400" b="1" spc="-150" dirty="0" err="1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겐티아노오스</a:t>
            </a:r>
            <a:r>
              <a:rPr lang="en-US" altLang="ko-KR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(</a:t>
            </a:r>
            <a:r>
              <a:rPr lang="en-US" altLang="ko-KR" sz="2400" b="1" spc="-150" dirty="0" err="1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gentianose</a:t>
            </a:r>
            <a:r>
              <a:rPr lang="en-US" altLang="ko-KR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):</a:t>
            </a:r>
            <a:r>
              <a:rPr lang="ko-KR" altLang="en-US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+</a:t>
            </a:r>
            <a:r>
              <a:rPr lang="ko-KR" altLang="en-US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+</a:t>
            </a:r>
            <a:r>
              <a:rPr lang="ko-KR" altLang="en-US" sz="2400" b="1" spc="-150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과당</a:t>
            </a:r>
            <a:endParaRPr lang="en-US" altLang="ko-KR" sz="2400" b="1" spc="-150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 smtClean="0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                    .</a:t>
            </a:r>
            <a:r>
              <a:rPr lang="ko-KR" altLang="en-US" sz="2400" b="1" spc="-150" dirty="0" smtClean="0">
                <a:solidFill>
                  <a:srgbClr val="2513D3"/>
                </a:solidFill>
                <a:latin typeface="궁서" pitchFamily="18" charset="-127"/>
                <a:ea typeface="궁서" pitchFamily="18" charset="-127"/>
              </a:rPr>
              <a:t>비환원당</a:t>
            </a:r>
            <a:endParaRPr lang="en-US" altLang="ko-KR" sz="2400" b="1" spc="-150" dirty="0">
              <a:solidFill>
                <a:srgbClr val="2513D3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식물의 뿌리에 존재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&lt;4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당류</a:t>
            </a: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2400" b="1" spc="-150" dirty="0" err="1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스타키오스</a:t>
            </a:r>
            <a:r>
              <a:rPr lang="en-US" altLang="ko-KR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(</a:t>
            </a:r>
            <a:r>
              <a:rPr lang="en-US" altLang="ko-KR" sz="2400" b="1" spc="-150" dirty="0" err="1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stachyose</a:t>
            </a:r>
            <a:r>
              <a:rPr lang="en-US" altLang="ko-KR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): </a:t>
            </a:r>
            <a:r>
              <a:rPr lang="ko-KR" altLang="en-US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갈락토오스</a:t>
            </a:r>
            <a:r>
              <a:rPr lang="en-US" altLang="ko-KR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+</a:t>
            </a:r>
            <a:r>
              <a:rPr lang="ko-KR" altLang="en-US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갈락토오스</a:t>
            </a:r>
            <a:r>
              <a:rPr lang="en-US" altLang="ko-KR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+</a:t>
            </a:r>
            <a:r>
              <a:rPr lang="ko-KR" altLang="en-US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+</a:t>
            </a:r>
            <a:r>
              <a:rPr lang="ko-KR" altLang="en-US" sz="2400" b="1" spc="-150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과당</a:t>
            </a:r>
            <a:endParaRPr lang="en-US" altLang="ko-KR" sz="2400" b="1" spc="-150" dirty="0" smtClean="0">
              <a:solidFill>
                <a:srgbClr val="FF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               </a:t>
            </a:r>
            <a:r>
              <a:rPr lang="en-US" altLang="ko-KR" sz="2400" b="1" spc="-150" dirty="0" smtClean="0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400" b="1" spc="-150" dirty="0" smtClean="0">
                <a:solidFill>
                  <a:srgbClr val="2513D3"/>
                </a:solidFill>
                <a:latin typeface="궁서" pitchFamily="18" charset="-127"/>
                <a:ea typeface="궁서" pitchFamily="18" charset="-127"/>
              </a:rPr>
              <a:t>비환원당</a:t>
            </a:r>
            <a:endParaRPr lang="en-US" altLang="ko-KR" sz="2400" b="1" spc="-150" dirty="0">
              <a:solidFill>
                <a:srgbClr val="2513D3"/>
              </a:solidFill>
              <a:latin typeface="궁서" pitchFamily="18" charset="-127"/>
              <a:ea typeface="궁서" pitchFamily="18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           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    .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면실과 </a:t>
            </a:r>
            <a:r>
              <a:rPr lang="ko-KR" altLang="en-US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대두에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존재</a:t>
            </a:r>
            <a:endParaRPr lang="en-US" altLang="ko-KR" sz="2400" b="1" spc="-150" dirty="0" smtClean="0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.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장내 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세균들의 발효에 의해 가스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형성</a:t>
            </a:r>
            <a:endParaRPr lang="en-US" altLang="ko-KR" sz="2400" b="1" spc="-15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.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복통을 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유발하며 </a:t>
            </a:r>
            <a:r>
              <a:rPr lang="ko-KR" altLang="en-US" sz="24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부패균을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억제</a:t>
            </a:r>
            <a:endParaRPr lang="en-US" altLang="ko-KR" sz="2400" b="1" spc="-15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.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비피더스균의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활성을 증가</a:t>
            </a:r>
            <a:endParaRPr lang="en-US" altLang="ko-KR" sz="2400" b="1" spc="-15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</a:t>
            </a:r>
            <a:r>
              <a:rPr lang="en-US" altLang="ko-KR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.</a:t>
            </a:r>
            <a:r>
              <a:rPr lang="ko-KR" altLang="en-US" sz="24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간기능의</a:t>
            </a:r>
            <a:r>
              <a:rPr lang="ko-KR" altLang="en-US" sz="24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보호</a:t>
            </a: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변비 방지</a:t>
            </a: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혈압강화</a:t>
            </a: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항암효과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404664"/>
            <a:ext cx="8893175" cy="538609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400" b="1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b="1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다당류</a:t>
            </a:r>
            <a:r>
              <a:rPr lang="en-US" altLang="ko-KR" sz="2400" b="1" dirty="0">
                <a:solidFill>
                  <a:srgbClr val="A50021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1.</a:t>
            </a:r>
            <a:r>
              <a:rPr lang="ko-KR" altLang="en-US" sz="2000" b="1" spc="-150" dirty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단순다당류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한 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종류의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단당류가 무수히 많이 결합한 다당류 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            ☞오직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"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"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으로  많이 결합된 상태</a:t>
            </a:r>
            <a:endParaRPr lang="en-US" altLang="ko-KR" sz="2000" b="1" spc="-15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ko-KR" altLang="en-US" sz="2000" b="1" spc="-150" dirty="0" smtClean="0">
                <a:latin typeface="굴림" pitchFamily="50" charset="-127"/>
                <a:ea typeface="굴림" pitchFamily="50" charset="-127"/>
              </a:rPr>
              <a:t>예</a:t>
            </a:r>
            <a:r>
              <a:rPr lang="en-US" altLang="ko-KR" sz="2000" b="1" spc="-150" dirty="0" smtClean="0"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전분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(starch)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     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글리코겐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glycogen)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  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셀룰로오스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(cellulose)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2.</a:t>
            </a:r>
            <a:r>
              <a:rPr lang="ko-KR" altLang="en-US" sz="2000" b="1" spc="-150" dirty="0">
                <a:solidFill>
                  <a:srgbClr val="3333FF"/>
                </a:solidFill>
                <a:latin typeface="HY견명조" pitchFamily="18" charset="-127"/>
                <a:ea typeface="HY견명조" pitchFamily="18" charset="-127"/>
              </a:rPr>
              <a:t>복합다당류</a:t>
            </a:r>
            <a:r>
              <a:rPr lang="en-US" altLang="ko-KR" sz="2000" b="1" spc="-150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두 종류 이상의 단당류 또는 유도체가 무수히 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              </a:t>
            </a: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많이  결합한  다당류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ko-KR" altLang="en-US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①펙틴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pectin)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의 </a:t>
            </a:r>
            <a:r>
              <a:rPr lang="ko-KR" altLang="en-US" sz="2000" b="1" spc="-15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구성당류</a:t>
            </a:r>
            <a:endParaRPr lang="en-US" altLang="ko-KR" sz="2000" b="1" spc="-15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;</a:t>
            </a:r>
            <a:r>
              <a:rPr lang="en-US" altLang="ko-KR" sz="2000" b="1" spc="-15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polygalacturonic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acid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en-US" altLang="ko-KR" sz="2000" b="1" spc="-15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arabinose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 smtClean="0">
                <a:latin typeface="굴림" pitchFamily="50" charset="-127"/>
                <a:ea typeface="굴림" pitchFamily="50" charset="-127"/>
              </a:rPr>
              <a:t>      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lang="en-US" altLang="ko-KR" sz="2000" b="1" spc="-15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ramnose</a:t>
            </a:r>
            <a:endParaRPr lang="en-US" altLang="ko-KR" sz="2000" b="1" spc="-15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 smtClean="0">
                <a:latin typeface="굴림" pitchFamily="50" charset="-127"/>
                <a:ea typeface="굴림" pitchFamily="50" charset="-127"/>
              </a:rPr>
              <a:t>           </a:t>
            </a:r>
            <a:r>
              <a:rPr lang="en-US" altLang="ko-KR" sz="2000" b="1" spc="-15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galactose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등</a:t>
            </a:r>
            <a:endParaRPr lang="en-US" altLang="ko-KR" sz="2000" b="1" spc="-15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②</a:t>
            </a:r>
            <a:r>
              <a:rPr lang="ko-KR" altLang="en-US" sz="2000" b="1" spc="-15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헤미셀룰로오스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b="1" spc="-15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hemicellulose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의 </a:t>
            </a:r>
            <a:r>
              <a:rPr lang="ko-KR" altLang="en-US" sz="2000" b="1" spc="-15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구성당류</a:t>
            </a:r>
            <a:endParaRPr lang="en-US" altLang="ko-KR" sz="2000" b="1" spc="-15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;</a:t>
            </a:r>
            <a:r>
              <a:rPr lang="en-US" altLang="ko-KR" sz="2000" b="1" spc="-15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xylose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en-US" altLang="ko-KR" sz="2000" b="1" spc="-15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arabinose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en-US" altLang="ko-KR" sz="2000" b="1" spc="-15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glucuronic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acid 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등</a:t>
            </a:r>
            <a:endParaRPr lang="en-US" altLang="ko-KR" sz="2000" b="1" spc="-15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③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한천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agar)</a:t>
            </a:r>
            <a:r>
              <a:rPr lang="ko-KR" altLang="en-US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의 </a:t>
            </a:r>
            <a:r>
              <a:rPr lang="ko-KR" altLang="en-US" sz="2000" b="1" spc="-15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구성당류</a:t>
            </a:r>
            <a:endParaRPr lang="en-US" altLang="ko-KR" sz="2000" b="1" spc="-15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 smtClean="0">
                <a:latin typeface="굴림" pitchFamily="50" charset="-127"/>
                <a:ea typeface="굴림" pitchFamily="50" charset="-127"/>
              </a:rPr>
              <a:t>     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en-US" altLang="ko-KR" sz="2000" b="1" spc="-15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agarose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en-US" altLang="ko-KR" sz="2000" b="1" spc="-15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agaropectin</a:t>
            </a:r>
            <a:endParaRPr lang="en-US" altLang="ko-KR" sz="2000" b="1" spc="-15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E89CFC2-9CE7-41BE-9C2D-00AA585ACBE3}" type="slidenum">
              <a:rPr lang="en-US" altLang="ko-KR" smtClean="0"/>
              <a:pPr>
                <a:defRPr/>
              </a:pPr>
              <a:t>26</a:t>
            </a:fld>
            <a:endParaRPr lang="en-US" altLang="ko-KR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388" y="908050"/>
            <a:ext cx="732472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직사각형 4"/>
          <p:cNvSpPr>
            <a:spLocks noChangeArrowheads="1"/>
          </p:cNvSpPr>
          <p:nvPr/>
        </p:nvSpPr>
        <p:spPr bwMode="auto">
          <a:xfrm>
            <a:off x="3902075" y="404813"/>
            <a:ext cx="4918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ko-KR" sz="1600" dirty="0">
                <a:solidFill>
                  <a:srgbClr val="FFFF00"/>
                </a:solidFill>
                <a:latin typeface="굴림" pitchFamily="50" charset="-127"/>
                <a:ea typeface="굴림" pitchFamily="50" charset="-127"/>
              </a:rPr>
              <a:t>3/23</a:t>
            </a:r>
            <a:r>
              <a:rPr lang="ko-KR" altLang="en-US" sz="1600" dirty="0">
                <a:solidFill>
                  <a:srgbClr val="FFFF00"/>
                </a:solidFill>
                <a:latin typeface="굴림" pitchFamily="50" charset="-127"/>
                <a:ea typeface="굴림" pitchFamily="50" charset="-127"/>
              </a:rPr>
              <a:t>시작</a:t>
            </a:r>
            <a:endParaRPr lang="ko-KR" alt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97536" y="308991"/>
            <a:ext cx="8892480" cy="643253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spc="-150" dirty="0">
                <a:solidFill>
                  <a:srgbClr val="A50021"/>
                </a:solidFill>
              </a:rPr>
              <a:t>&lt;</a:t>
            </a:r>
            <a:r>
              <a:rPr lang="ko-KR" altLang="en-US" sz="2000" spc="-150" dirty="0">
                <a:solidFill>
                  <a:srgbClr val="A50021"/>
                </a:solidFill>
              </a:rPr>
              <a:t>전분</a:t>
            </a:r>
            <a:r>
              <a:rPr lang="en-US" altLang="ko-KR" sz="2000" spc="-150" dirty="0">
                <a:solidFill>
                  <a:srgbClr val="A50021"/>
                </a:solidFill>
              </a:rPr>
              <a:t>(</a:t>
            </a:r>
            <a:r>
              <a:rPr lang="ko-KR" altLang="en-US" sz="2000" spc="-150" dirty="0">
                <a:solidFill>
                  <a:srgbClr val="A50021"/>
                </a:solidFill>
              </a:rPr>
              <a:t>녹말</a:t>
            </a:r>
            <a:r>
              <a:rPr lang="en-US" altLang="ko-KR" sz="2000" spc="-150" dirty="0">
                <a:solidFill>
                  <a:srgbClr val="A50021"/>
                </a:solidFill>
              </a:rPr>
              <a:t>)&gt;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  </a:t>
            </a:r>
            <a:r>
              <a:rPr lang="en-US" altLang="ko-KR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곡류나 </a:t>
            </a:r>
            <a:r>
              <a:rPr lang="ko-KR" altLang="en-US" sz="2400" b="1" spc="-150" dirty="0" err="1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감자류에</a:t>
            </a:r>
            <a:r>
              <a:rPr lang="ko-KR" altLang="en-US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 있는 </a:t>
            </a:r>
            <a:r>
              <a:rPr lang="ko-KR" altLang="en-US" sz="2400" b="1" spc="-150" dirty="0">
                <a:solidFill>
                  <a:srgbClr val="CC0000"/>
                </a:solidFill>
                <a:latin typeface="HY견명조" pitchFamily="18" charset="-127"/>
                <a:ea typeface="HY견명조" pitchFamily="18" charset="-127"/>
              </a:rPr>
              <a:t>대표적인 식물성 저장 탄수화물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  .</a:t>
            </a:r>
            <a:r>
              <a:rPr lang="ko-KR" altLang="en-US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포도당이 수백</a:t>
            </a:r>
            <a:r>
              <a:rPr lang="en-US" altLang="ko-KR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~</a:t>
            </a:r>
            <a:r>
              <a:rPr lang="ko-KR" altLang="en-US" sz="24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수천 개의 </a:t>
            </a:r>
            <a:r>
              <a:rPr lang="ko-KR" altLang="en-US" sz="2400" b="1" spc="-150" dirty="0" err="1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중합체</a:t>
            </a:r>
            <a:endParaRPr lang="ko-KR" altLang="en-US" sz="2400" b="1" spc="-150" dirty="0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  </a:t>
            </a:r>
            <a:r>
              <a:rPr lang="en-US" altLang="ko-KR" sz="20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2000" b="1" spc="-150" dirty="0">
                <a:solidFill>
                  <a:srgbClr val="A50021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000" b="1" spc="-150" dirty="0" smtClean="0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</a:rPr>
              <a:t>전분 </a:t>
            </a:r>
            <a:r>
              <a:rPr lang="ko-KR" altLang="en-US" sz="2000" b="1" spc="-150" dirty="0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</a:rPr>
              <a:t>가수분해과정</a:t>
            </a:r>
            <a:r>
              <a:rPr lang="en-US" altLang="ko-KR" sz="2000" b="1" spc="-150" dirty="0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</a:rPr>
              <a:t>:</a:t>
            </a:r>
            <a:r>
              <a:rPr lang="ko-KR" altLang="en-US" sz="20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전분</a:t>
            </a:r>
            <a:r>
              <a:rPr lang="en-US" altLang="ko-KR" sz="20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(starch)→</a:t>
            </a:r>
            <a:r>
              <a:rPr lang="ko-KR" altLang="en-US" sz="20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덱스트린</a:t>
            </a:r>
            <a:r>
              <a:rPr lang="en-US" altLang="ko-KR" sz="20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(dextrin)→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    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                    </a:t>
            </a:r>
            <a:r>
              <a:rPr lang="ko-KR" altLang="en-US" sz="2000" b="1" spc="-150" dirty="0" err="1" smtClean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올리고당</a:t>
            </a:r>
            <a:r>
              <a:rPr lang="en-US" altLang="ko-KR" sz="20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(oligosaccharide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) →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맥아당</a:t>
            </a:r>
            <a:r>
              <a:rPr lang="en-US" altLang="ko-KR" sz="20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(maltose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)→ 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포도당</a:t>
            </a:r>
            <a:r>
              <a:rPr lang="en-US" altLang="ko-KR" sz="2000" b="1" spc="-150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(glucose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)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 .</a:t>
            </a:r>
            <a:r>
              <a:rPr lang="ko-KR" altLang="en-US" sz="16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덱스트린 종류 및 </a:t>
            </a:r>
            <a:r>
              <a:rPr lang="ko-KR" altLang="en-US" sz="1600" b="1" spc="-150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분자량</a:t>
            </a:r>
            <a:r>
              <a:rPr lang="en-US" altLang="ko-KR" sz="16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1600" b="1" spc="-150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아밀로덱스트린</a:t>
            </a:r>
            <a:r>
              <a:rPr lang="en-US" altLang="ko-KR" sz="16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600" b="1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amylodextrin</a:t>
            </a:r>
            <a:r>
              <a:rPr lang="en-US" altLang="ko-KR" sz="16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 </a:t>
            </a:r>
            <a:r>
              <a:rPr lang="en-US" altLang="ko-KR" sz="16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&gt;</a:t>
            </a:r>
            <a:r>
              <a:rPr lang="ko-KR" altLang="en-US" sz="1600" b="1" spc="-150" dirty="0" err="1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에리스로덱스트린</a:t>
            </a:r>
            <a:r>
              <a:rPr lang="en-US" altLang="ko-KR" sz="16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600" b="1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erythrodextrin</a:t>
            </a:r>
            <a:r>
              <a:rPr lang="en-US" altLang="ko-KR" sz="16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)&gt;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16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                                    </a:t>
            </a:r>
            <a:r>
              <a:rPr lang="ko-KR" altLang="en-US" sz="16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아크로모덱스트린</a:t>
            </a:r>
            <a:r>
              <a:rPr lang="en-US" altLang="ko-KR" sz="16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600" b="1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achromodextrin</a:t>
            </a:r>
            <a:r>
              <a:rPr lang="en-US" altLang="ko-KR" sz="16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)&gt;  </a:t>
            </a:r>
            <a:r>
              <a:rPr lang="ko-KR" altLang="en-US" sz="16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말토덱스트린</a:t>
            </a:r>
            <a:r>
              <a:rPr lang="en-US" altLang="ko-KR" sz="16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1600" b="1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matodextrin</a:t>
            </a:r>
            <a:r>
              <a:rPr lang="en-US" altLang="ko-KR" sz="16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b="1" spc="-15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①</a:t>
            </a:r>
            <a:r>
              <a:rPr lang="ko-KR" altLang="en-US" sz="24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전분의 성질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  </a:t>
            </a:r>
            <a:r>
              <a:rPr lang="en-US" altLang="ko-KR" sz="2400" b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·</a:t>
            </a:r>
            <a:r>
              <a:rPr lang="ko-KR" altLang="en-US" sz="2400" b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흰색 입자 형태로 물에 녹지 않고 물보다 비중이 큼</a:t>
            </a:r>
            <a:r>
              <a:rPr lang="en-US" altLang="ko-KR" sz="2400" b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(1.65)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  ·</a:t>
            </a:r>
            <a:r>
              <a:rPr lang="ko-KR" altLang="en-US" sz="2400" b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색</a:t>
            </a:r>
            <a:r>
              <a:rPr lang="en-US" altLang="ko-KR" sz="2400" b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400" b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맛</a:t>
            </a:r>
            <a:r>
              <a:rPr lang="en-US" altLang="ko-KR" sz="2400" b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400" b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냄새가 없음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b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  </a:t>
            </a:r>
            <a:r>
              <a:rPr lang="en-US" altLang="ko-KR" sz="2400" b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·X-</a:t>
            </a:r>
            <a:r>
              <a:rPr lang="ko-KR" altLang="en-US" sz="2400" b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선 </a:t>
            </a:r>
            <a:r>
              <a:rPr lang="ko-KR" altLang="en-US" sz="2400" b="1" spc="-300" dirty="0" err="1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회절도:</a:t>
            </a:r>
            <a:r>
              <a:rPr lang="ko-KR" altLang="en-US" sz="2400" b="1" spc="-300" dirty="0" err="1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동심원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400" b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형성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sz="2400" b="1" spc="-300" dirty="0" smtClean="0">
              <a:solidFill>
                <a:srgbClr val="000000"/>
              </a:solidFill>
              <a:latin typeface="굴림체" pitchFamily="49" charset="-127"/>
              <a:ea typeface="굴림체" pitchFamily="49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30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   .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식물의 </a:t>
            </a:r>
            <a:r>
              <a:rPr lang="ko-KR" altLang="en-US" sz="2400" b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종류에 따라 </a:t>
            </a:r>
            <a:r>
              <a:rPr lang="ko-KR" altLang="en-US" sz="2400" b="1" spc="-300" dirty="0" smtClean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모양과 크기가 다양함</a:t>
            </a:r>
            <a:endParaRPr lang="ko-KR" altLang="en-US" sz="2400" b="1" spc="-300" dirty="0">
              <a:solidFill>
                <a:srgbClr val="000000"/>
              </a:solidFill>
              <a:latin typeface="굴림체" pitchFamily="49" charset="-127"/>
              <a:ea typeface="굴림체" pitchFamily="49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②전분의 구조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>
                <a:solidFill>
                  <a:srgbClr val="A50021"/>
                </a:solidFill>
                <a:latin typeface="굴림체" pitchFamily="49" charset="-127"/>
                <a:ea typeface="굴림체" pitchFamily="49" charset="-127"/>
              </a:rPr>
              <a:t>  </a:t>
            </a:r>
            <a:r>
              <a:rPr lang="en-US" altLang="ko-KR" sz="2400" b="1" spc="-150" dirty="0" smtClean="0">
                <a:solidFill>
                  <a:srgbClr val="A50021"/>
                </a:solidFill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400" b="1" spc="-150" dirty="0" err="1" smtClean="0">
                <a:solidFill>
                  <a:srgbClr val="A50021"/>
                </a:solidFill>
                <a:latin typeface="굴림체" pitchFamily="49" charset="-127"/>
                <a:ea typeface="굴림체" pitchFamily="49" charset="-127"/>
              </a:rPr>
              <a:t>아밀로오스와</a:t>
            </a:r>
            <a:r>
              <a:rPr lang="ko-KR" altLang="en-US" sz="2400" b="1" spc="-150" dirty="0" smtClean="0">
                <a:solidFill>
                  <a:srgbClr val="A50021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400" b="1" spc="-150" dirty="0" err="1">
                <a:solidFill>
                  <a:srgbClr val="A50021"/>
                </a:solidFill>
                <a:latin typeface="굴림체" pitchFamily="49" charset="-127"/>
                <a:ea typeface="굴림체" pitchFamily="49" charset="-127"/>
              </a:rPr>
              <a:t>아밀로펙틴으로</a:t>
            </a:r>
            <a:r>
              <a:rPr lang="ko-KR" altLang="en-US" sz="2400" b="1" spc="-150" dirty="0">
                <a:solidFill>
                  <a:srgbClr val="A50021"/>
                </a:solidFill>
                <a:latin typeface="굴림체" pitchFamily="49" charset="-127"/>
                <a:ea typeface="굴림체" pitchFamily="49" charset="-127"/>
              </a:rPr>
              <a:t> 구성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>
                <a:solidFill>
                  <a:srgbClr val="A50021"/>
                </a:solidFill>
                <a:latin typeface="굴림체" pitchFamily="49" charset="-127"/>
                <a:ea typeface="굴림체" pitchFamily="49" charset="-127"/>
              </a:rPr>
              <a:t>  </a:t>
            </a:r>
            <a:r>
              <a:rPr lang="en-US" altLang="ko-KR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.</a:t>
            </a:r>
            <a:r>
              <a:rPr lang="ko-KR" altLang="en-US" sz="2400" b="1" spc="-150" dirty="0" err="1" smtClean="0">
                <a:solidFill>
                  <a:srgbClr val="2513D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아밀로오스</a:t>
            </a: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:</a:t>
            </a:r>
            <a:r>
              <a:rPr lang="ko-KR" altLang="en-US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포도당이 </a:t>
            </a: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α-1.4 </a:t>
            </a:r>
            <a:r>
              <a:rPr lang="ko-KR" altLang="en-US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결합으로 연결된 </a:t>
            </a:r>
            <a:r>
              <a:rPr lang="ko-KR" altLang="en-US" sz="2400" b="1" spc="-150" dirty="0" err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중합체</a:t>
            </a:r>
            <a:endParaRPr lang="ko-KR" altLang="en-US" sz="2400" b="1" spc="-15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 </a:t>
            </a:r>
            <a:r>
              <a:rPr lang="en-US" altLang="ko-KR" sz="2400" b="1" spc="-150" dirty="0">
                <a:solidFill>
                  <a:srgbClr val="2513D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  <a:r>
              <a:rPr lang="ko-KR" altLang="en-US" sz="2400" b="1" spc="-150" dirty="0">
                <a:solidFill>
                  <a:srgbClr val="2513D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2400" b="1" spc="-150" dirty="0" err="1">
                <a:solidFill>
                  <a:srgbClr val="2513D3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아밀로펙틴</a:t>
            </a: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:</a:t>
            </a:r>
            <a:r>
              <a:rPr lang="ko-KR" altLang="en-US" sz="2400" b="1" spc="-150" dirty="0" err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아밀로오스</a:t>
            </a:r>
            <a:r>
              <a:rPr lang="ko-KR" altLang="en-US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사슬 여러 곳에서 </a:t>
            </a:r>
            <a:r>
              <a:rPr lang="en-US" altLang="ko-KR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α-1.6</a:t>
            </a:r>
            <a:r>
              <a:rPr lang="ko-KR" altLang="en-US" sz="2400" b="1" spc="-150" dirty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결합에 </a:t>
            </a:r>
            <a:r>
              <a:rPr lang="ko-KR" altLang="en-US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의해</a:t>
            </a:r>
            <a:endParaRPr lang="en-US" altLang="ko-KR" sz="2400" b="1" spc="-150" dirty="0" smtClean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2400" b="1" spc="-150" dirty="0" smtClean="0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              가지가 형성된 </a:t>
            </a:r>
            <a:r>
              <a:rPr lang="ko-KR" altLang="en-US" sz="2400" b="1" spc="-150" dirty="0" err="1">
                <a:solidFill>
                  <a:schemeClr val="tx1"/>
                </a:solidFill>
                <a:latin typeface="굴림체" pitchFamily="49" charset="-127"/>
                <a:ea typeface="굴림체" pitchFamily="49" charset="-127"/>
              </a:rPr>
              <a:t>중합체</a:t>
            </a:r>
            <a:endParaRPr lang="ko-KR" altLang="en-US" sz="2400" b="1" spc="-150" dirty="0">
              <a:solidFill>
                <a:schemeClr val="tx1"/>
              </a:solidFill>
              <a:latin typeface="굴림체" pitchFamily="49" charset="-127"/>
              <a:ea typeface="굴림체" pitchFamily="49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spc="-150" dirty="0">
                <a:solidFill>
                  <a:schemeClr val="tx1"/>
                </a:solidFill>
              </a:rPr>
              <a:t>   </a:t>
            </a:r>
            <a:endParaRPr lang="ko-KR" altLang="en-US" sz="2400" i="1" spc="-15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수고</a:t>
            </a:r>
            <a:endParaRPr lang="en-US" altLang="ko-KR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B64619-1536-446E-85B0-957599481F72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838200"/>
            <a:ext cx="5324475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81359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7AED09-1C19-401A-BCC7-429B7901B8A2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  <p:grpSp>
        <p:nvGrpSpPr>
          <p:cNvPr id="4" name="그룹 3"/>
          <p:cNvGrpSpPr>
            <a:grpSpLocks/>
          </p:cNvGrpSpPr>
          <p:nvPr/>
        </p:nvGrpSpPr>
        <p:grpSpPr bwMode="auto">
          <a:xfrm>
            <a:off x="611188" y="260350"/>
            <a:ext cx="7705725" cy="6048375"/>
            <a:chOff x="2195735" y="1556792"/>
            <a:chExt cx="5184577" cy="5150295"/>
          </a:xfrm>
        </p:grpSpPr>
        <p:pic>
          <p:nvPicPr>
            <p:cNvPr id="2765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5" y="2111097"/>
              <a:ext cx="5184577" cy="4595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5736" y="1556792"/>
              <a:ext cx="5184576" cy="57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직사각형 6"/>
          <p:cNvSpPr/>
          <p:nvPr/>
        </p:nvSpPr>
        <p:spPr>
          <a:xfrm>
            <a:off x="539552" y="2276872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3(2)〜10</a:t>
            </a:r>
            <a:r>
              <a:rPr lang="ko-KR" altLang="en-US" sz="16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개의</a:t>
            </a:r>
            <a:endParaRPr lang="en-US" altLang="ko-KR" sz="1600" b="1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ko-KR" altLang="en-US" sz="16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단당류 </a:t>
            </a:r>
            <a:r>
              <a:rPr lang="ko-KR" altLang="en-US" sz="1600" b="1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축합체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B49357-9413-409F-B7A9-1377DBFAEEB5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050"/>
            <a:ext cx="8102600" cy="522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228600" y="228600"/>
            <a:ext cx="8664575" cy="5632311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전분의 호화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(α-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)&gt;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전분입자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분자 상호간에 강한 결합력에 의하여 규칙적으로 모여진 </a:t>
            </a:r>
            <a:r>
              <a:rPr lang="ko-KR" altLang="en-US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미셀구조를</a:t>
            </a:r>
            <a:endParaRPr lang="en-US" altLang="ko-KR" sz="2000" b="1" spc="-15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이룸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생전분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= β-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just" eaLnBrk="0" latinLnBrk="0" hangingPunct="0"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호화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(α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화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):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전분을 물과 가열하면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60~80℃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에서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β-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생전분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의 </a:t>
            </a:r>
            <a:r>
              <a:rPr lang="ko-KR" altLang="en-US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미셀구조가</a:t>
            </a:r>
            <a:endParaRPr lang="en-US" altLang="ko-KR" sz="2000" b="1" spc="-15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흐트러진 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α-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전분으로 변화하는 과정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rgbClr val="A50021"/>
                </a:solidFill>
                <a:latin typeface="궁서" pitchFamily="18" charset="-127"/>
                <a:ea typeface="궁서" pitchFamily="18" charset="-127"/>
              </a:rPr>
              <a:t>****전분의 호화과정********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제 </a:t>
            </a:r>
            <a:r>
              <a:rPr lang="en-US" altLang="ko-KR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1 </a:t>
            </a:r>
            <a:r>
              <a:rPr lang="ko-KR" altLang="en-US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단계 :</a:t>
            </a:r>
            <a:r>
              <a:rPr lang="ko-KR" altLang="en-US" sz="2000" b="1" u="sng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수화</a:t>
            </a:r>
            <a:r>
              <a:rPr lang="en-US" altLang="ko-KR" sz="2000" b="1" u="sng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(hydration)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endParaRPr lang="ko-KR" altLang="en-US" sz="2000" b="1" spc="-150" dirty="0">
              <a:solidFill>
                <a:srgbClr val="000000"/>
              </a:solidFill>
              <a:latin typeface="궁서" pitchFamily="18" charset="-127"/>
              <a:ea typeface="궁서" pitchFamily="18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u="sng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수화</a:t>
            </a:r>
            <a:r>
              <a:rPr lang="en-US" altLang="ko-KR" sz="2000" b="1" u="sng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b="1" u="sng" dirty="0">
                <a:latin typeface="굴림" pitchFamily="50" charset="-127"/>
                <a:ea typeface="굴림" pitchFamily="50" charset="-127"/>
              </a:rPr>
              <a:t>hydration</a:t>
            </a:r>
            <a:r>
              <a:rPr lang="en-US" altLang="ko-KR" sz="2000" b="1" u="sng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전분을 </a:t>
            </a:r>
            <a:r>
              <a:rPr lang="ko-KR" altLang="en-US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냉수에 담그면 </a:t>
            </a:r>
            <a:r>
              <a:rPr lang="en-US" altLang="ko-KR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25~30%</a:t>
            </a:r>
            <a:r>
              <a:rPr lang="ko-KR" altLang="en-US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의 물을   흡수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가역적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제 </a:t>
            </a:r>
            <a:r>
              <a:rPr lang="en-US" altLang="ko-KR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2 </a:t>
            </a:r>
            <a:r>
              <a:rPr lang="ko-KR" altLang="en-US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단계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u="sng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팽윤</a:t>
            </a:r>
            <a:r>
              <a:rPr lang="en-US" altLang="ko-KR" sz="2000" b="1" u="sng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b="1" u="sng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swelling)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endParaRPr lang="ko-KR" altLang="en-US" sz="2000" b="1" dirty="0">
              <a:solidFill>
                <a:srgbClr val="000000"/>
              </a:solidFill>
              <a:latin typeface="궁서" pitchFamily="18" charset="-127"/>
              <a:ea typeface="궁서" pitchFamily="18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u="sng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팽윤</a:t>
            </a:r>
            <a:r>
              <a:rPr lang="en-US" altLang="ko-KR" sz="2000" b="1" u="sng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(swelling)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 현탁액의 </a:t>
            </a:r>
            <a:r>
              <a:rPr lang="ko-KR" altLang="en-US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온도가 상승하면 계속 수분을 흡수하고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분자들 사이의 간격이 늘어나 </a:t>
            </a:r>
            <a:r>
              <a:rPr lang="ko-KR" altLang="en-US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팽윤된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전분입자들이 붕괴 직전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상태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비가역적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);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중량 25배정도 수분흡수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제 </a:t>
            </a:r>
            <a:r>
              <a:rPr lang="en-US" altLang="ko-KR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3 </a:t>
            </a:r>
            <a:r>
              <a:rPr lang="ko-KR" altLang="en-US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단계:</a:t>
            </a:r>
            <a:r>
              <a:rPr lang="ko-KR" altLang="en-US" sz="2000" b="1" u="sng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교질</a:t>
            </a:r>
            <a:r>
              <a:rPr lang="en-US" altLang="ko-KR" sz="2000" b="1" u="sng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b="1" u="sng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colloid)</a:t>
            </a:r>
            <a:endParaRPr lang="ko-KR" altLang="en-US" sz="2000" b="1" dirty="0">
              <a:solidFill>
                <a:srgbClr val="000000"/>
              </a:solidFill>
              <a:latin typeface="궁서" pitchFamily="18" charset="-127"/>
              <a:ea typeface="궁서" pitchFamily="18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u="sng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교질</a:t>
            </a:r>
            <a:r>
              <a:rPr lang="en-US" altLang="ko-KR" sz="2000" b="1" u="sng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(colloid)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용액의 형성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온도가 계속 상승하여 전분이 </a:t>
            </a:r>
            <a:r>
              <a:rPr lang="ko-KR" altLang="en-US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호화 온도에 달하면 전분입자들은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   붕괴</a:t>
            </a:r>
            <a:r>
              <a:rPr lang="en-US" altLang="ko-KR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(</a:t>
            </a:r>
            <a:r>
              <a:rPr lang="ko-KR" altLang="en-US" sz="2000" b="1" spc="-150" dirty="0" err="1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미셀구조의</a:t>
            </a:r>
            <a:r>
              <a:rPr lang="ko-KR" altLang="en-US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 파괴</a:t>
            </a:r>
            <a:r>
              <a:rPr lang="en-US" altLang="ko-KR" sz="2000" b="1" spc="-150" dirty="0">
                <a:solidFill>
                  <a:srgbClr val="000000"/>
                </a:solidFill>
                <a:latin typeface="궁서" pitchFamily="18" charset="-127"/>
                <a:ea typeface="궁서" pitchFamily="18" charset="-127"/>
              </a:rPr>
              <a:t>)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현탁액은 교질 용액으로 변화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급격히 냉각하면 반고체의 겔이 형성됨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ko-KR" altLang="en-US" sz="2000" b="1" spc="-15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98F6D6-9C44-429D-9077-D95837233286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92696"/>
            <a:ext cx="8280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298180A-4D72-412C-9D53-AFD08317DE9C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8259762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B753D2-20CB-49B8-9839-8448226B162A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04813"/>
            <a:ext cx="8424863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050"/>
          <p:cNvSpPr>
            <a:spLocks noChangeArrowheads="1"/>
          </p:cNvSpPr>
          <p:nvPr/>
        </p:nvSpPr>
        <p:spPr bwMode="auto">
          <a:xfrm>
            <a:off x="323850" y="404813"/>
            <a:ext cx="8153400" cy="2246312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*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전분의 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X 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선 회절도</a:t>
            </a:r>
            <a:endParaRPr lang="en-US" altLang="ko-KR" sz="20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: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전분의 결정성 영역에 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X 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선을 조사하면 회절도형이 나타남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회절도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: ① β-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               A</a:t>
            </a:r>
            <a:r>
              <a:rPr lang="ko-KR" altLang="en-US" sz="2000" b="1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도형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곡류 전분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옥수수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쌀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밀 등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               B</a:t>
            </a:r>
            <a:r>
              <a:rPr lang="ko-KR" altLang="en-US" sz="2000" b="1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도형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옥수수 전분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찰 옥수수를 제외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), 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감자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밤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               C</a:t>
            </a:r>
            <a:r>
              <a:rPr lang="ko-KR" altLang="en-US" sz="2000" b="1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도형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고구마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칡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완두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타피오카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전분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② </a:t>
            </a:r>
            <a:r>
              <a:rPr lang="en-US" altLang="ko-KR" sz="2000" b="1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V</a:t>
            </a:r>
            <a:r>
              <a:rPr lang="ko-KR" altLang="en-US" sz="2000" b="1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도형:호화 전분</a:t>
            </a:r>
            <a:endParaRPr lang="en-US" altLang="ko-KR" sz="2000" b="1" dirty="0">
              <a:solidFill>
                <a:srgbClr val="800000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284984"/>
            <a:ext cx="56673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228600" y="304800"/>
            <a:ext cx="8458200" cy="5816977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ko-KR" altLang="en-US" sz="24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전분의 노화</a:t>
            </a: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전분의 </a:t>
            </a: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β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화</a:t>
            </a: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)&gt;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호화된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α-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전분을 낮은 온도에서 장시간 방치하면 다시 전분입자가 모여서 규칙성의 </a:t>
            </a:r>
            <a:r>
              <a:rPr lang="ko-KR" altLang="en-US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미셀구조로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되돌아가서 다시 결정성을 가지게 되는 과정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000" b="1" spc="-15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덱스트린</a:t>
            </a: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(Dextrin)</a:t>
            </a:r>
            <a:r>
              <a:rPr lang="ko-KR" altLang="en-US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호정화</a:t>
            </a: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호정화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전분에 </a:t>
            </a:r>
            <a:r>
              <a:rPr lang="ko-KR" altLang="en-US" sz="2000" b="1" spc="-150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물을 가하지 않고 </a:t>
            </a:r>
            <a:r>
              <a:rPr lang="en-US" altLang="ko-KR" sz="2000" b="1" spc="-150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150~190℃</a:t>
            </a:r>
            <a:r>
              <a:rPr lang="ko-KR" altLang="en-US" sz="2000" b="1" spc="-150" dirty="0" smtClean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정도로 가열하면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가용성 전분을 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거쳐</a:t>
            </a:r>
            <a:endParaRPr lang="en-US" altLang="ko-KR" sz="2000" b="1" spc="-150" dirty="0" smtClean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</a:t>
            </a:r>
            <a:r>
              <a:rPr lang="ko-KR" altLang="en-US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호정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(dextrin)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으로 변화하는 현상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spc="-150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전분보다 물에 녹기 쉽고 효소작용도 받기 쉬움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토스트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미숫가루 등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4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덱스트린 종류 및 분자량</a:t>
            </a:r>
            <a:r>
              <a:rPr lang="en-US" altLang="ko-KR" sz="24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: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4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      </a:t>
            </a:r>
            <a:r>
              <a:rPr lang="ko-KR" altLang="en-US" sz="2400" b="1" spc="-150" dirty="0" err="1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아밀로덱스트린</a:t>
            </a:r>
            <a:r>
              <a:rPr lang="en-US" altLang="ko-KR" sz="24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400" b="1" spc="-150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amylodextrin</a:t>
            </a:r>
            <a:r>
              <a:rPr lang="en-US" altLang="ko-KR" sz="24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 </a:t>
            </a:r>
            <a:r>
              <a:rPr lang="en-US" altLang="ko-KR" sz="24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      </a:t>
            </a:r>
            <a:r>
              <a:rPr lang="ko-KR" altLang="en-US" sz="2400" b="1" spc="-150" dirty="0" err="1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에리스로덱스트린</a:t>
            </a:r>
            <a:r>
              <a:rPr lang="en-US" altLang="ko-KR" sz="24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400" b="1" spc="-150" dirty="0" err="1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erythrodextrin</a:t>
            </a:r>
            <a:r>
              <a:rPr lang="en-US" altLang="ko-KR" sz="24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 &gt; 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      </a:t>
            </a:r>
            <a:r>
              <a:rPr lang="ko-KR" altLang="en-US" sz="2400" b="1" spc="-150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아크로모덱스트린</a:t>
            </a:r>
            <a:r>
              <a:rPr lang="en-US" altLang="ko-KR" sz="24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400" b="1" spc="-150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achromodextrin</a:t>
            </a:r>
            <a:r>
              <a:rPr lang="en-US" altLang="ko-KR" sz="24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 &gt;</a:t>
            </a:r>
            <a:endParaRPr lang="en-US" altLang="ko-KR" sz="2400" b="1" spc="-150" dirty="0">
              <a:solidFill>
                <a:srgbClr val="3333FF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      </a:t>
            </a:r>
            <a:r>
              <a:rPr lang="ko-KR" altLang="en-US" sz="24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말토덱스트린</a:t>
            </a:r>
            <a:r>
              <a:rPr lang="en-US" altLang="ko-KR" sz="24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400" b="1" spc="-150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matodextrin</a:t>
            </a:r>
            <a:r>
              <a:rPr lang="en-US" altLang="ko-KR" sz="2400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).</a:t>
            </a:r>
            <a:endParaRPr lang="en-US" altLang="ko-KR" sz="2400" b="1" spc="-150" dirty="0">
              <a:solidFill>
                <a:srgbClr val="3333FF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ko-KR" altLang="en-US" sz="24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45C6261-3D2F-47A7-9468-C2B55B64EF11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49798"/>
            <a:ext cx="8755062" cy="360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323528" y="3212976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spc="-150" dirty="0" smtClean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b="1" spc="-300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아크로모덱스트린</a:t>
            </a:r>
            <a:r>
              <a:rPr lang="en-US" altLang="ko-KR" b="1" spc="-150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b="1" spc="-150" dirty="0" err="1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acodextrin</a:t>
            </a:r>
            <a:r>
              <a:rPr lang="en-US" altLang="ko-KR" b="1" spc="-150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)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450504" y="5119179"/>
            <a:ext cx="3347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spc="-150" dirty="0">
                <a:latin typeface="굴림" pitchFamily="50" charset="-127"/>
                <a:ea typeface="굴림" pitchFamily="50" charset="-127"/>
              </a:rPr>
              <a:t>아크로모덱스트린</a:t>
            </a:r>
            <a:r>
              <a:rPr lang="en-US" altLang="ko-KR" b="1" spc="-150" dirty="0"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b="1" spc="-150" dirty="0" err="1">
                <a:latin typeface="굴림" pitchFamily="50" charset="-127"/>
                <a:ea typeface="굴림" pitchFamily="50" charset="-127"/>
              </a:rPr>
              <a:t>achromodextrin</a:t>
            </a:r>
            <a:r>
              <a:rPr lang="en-US" altLang="ko-KR" b="1" spc="-150" dirty="0">
                <a:latin typeface="굴림" pitchFamily="50" charset="-127"/>
                <a:ea typeface="굴림" pitchFamily="50" charset="-127"/>
              </a:rPr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66176" y="1018638"/>
            <a:ext cx="8892480" cy="4832092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spc="-150" dirty="0">
                <a:solidFill>
                  <a:srgbClr val="0033CC"/>
                </a:solidFill>
                <a:latin typeface="+mn-ea"/>
                <a:ea typeface="+mn-ea"/>
              </a:rPr>
              <a:t>(</a:t>
            </a:r>
            <a:r>
              <a:rPr lang="en-US" altLang="ko-KR" sz="2400" b="1" spc="-30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3)</a:t>
            </a:r>
            <a:r>
              <a:rPr lang="ko-KR" altLang="en-US" sz="2400" b="1" spc="-300" dirty="0" err="1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이눌린</a:t>
            </a:r>
            <a:r>
              <a:rPr lang="en-US" altLang="ko-KR" sz="2400" b="1" spc="-30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400" b="1" dirty="0" err="1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inulin</a:t>
            </a:r>
            <a:r>
              <a:rPr lang="en-US" altLang="ko-KR" sz="2400" b="1" spc="-30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과당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(fructose)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의 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β-1.2 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결합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.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돼지감자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3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다알리아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뿌리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백합뿌리 등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30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(4)</a:t>
            </a:r>
            <a:r>
              <a:rPr lang="ko-KR" altLang="en-US" sz="2400" b="1" spc="-300" dirty="0" err="1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글루코만난</a:t>
            </a:r>
            <a:r>
              <a:rPr lang="ko-KR" altLang="en-US" sz="2400" b="1" spc="-30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(만난)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4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포도당과 </a:t>
            </a:r>
            <a:r>
              <a:rPr lang="ko-KR" altLang="en-US" sz="2000" b="1" spc="-3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만노오스가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약 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1:2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로 결합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고구마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3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곤약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(구약감자) 등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.저칼로리 식품의 원료</a:t>
            </a:r>
            <a:endParaRPr lang="en-US" altLang="ko-KR" sz="2000" b="1" spc="-3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300" dirty="0" smtClean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b="1" spc="-300" dirty="0" err="1" smtClean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헤미셀룰로오스</a:t>
            </a:r>
            <a:r>
              <a:rPr lang="en-US" altLang="ko-KR" sz="2400" b="1" spc="-300" dirty="0" smtClean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&gt;</a:t>
            </a:r>
            <a:endParaRPr lang="en-US" altLang="ko-KR" sz="2400" b="1" spc="-300" dirty="0">
              <a:solidFill>
                <a:srgbClr val="0033CC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.</a:t>
            </a:r>
            <a:r>
              <a:rPr lang="ko-KR" altLang="en-US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식품의 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세포벽 구성</a:t>
            </a:r>
            <a:r>
              <a:rPr lang="en-US" altLang="ko-KR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  </a:t>
            </a:r>
            <a:r>
              <a:rPr lang="ko-KR" altLang="en-US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섬유소보다 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산에 쉽게 가수분해 됨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30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&lt;</a:t>
            </a:r>
            <a:r>
              <a:rPr lang="ko-KR" altLang="en-US" sz="2400" b="1" spc="-30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펙틴</a:t>
            </a:r>
            <a:r>
              <a:rPr lang="en-US" altLang="ko-KR" sz="2400" b="1" spc="-30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&gt;</a:t>
            </a:r>
            <a:endParaRPr lang="ko-KR" altLang="en-US" sz="2400" b="1" spc="-300" dirty="0">
              <a:solidFill>
                <a:srgbClr val="0033CC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식물의 뿌리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과일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해조류 등에 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함유되어 세포벽 또는 </a:t>
            </a:r>
            <a:r>
              <a:rPr lang="ko-KR" altLang="en-US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세포막 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사이를 </a:t>
            </a:r>
            <a:r>
              <a:rPr lang="ko-KR" altLang="en-US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결착</a:t>
            </a:r>
            <a:endParaRPr lang="en-US" altLang="ko-KR" sz="2000" b="1" spc="-3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300" dirty="0" smtClean="0">
                <a:latin typeface="굴림" pitchFamily="50" charset="-127"/>
                <a:ea typeface="굴림" pitchFamily="50" charset="-127"/>
              </a:rPr>
              <a:t>  </a:t>
            </a:r>
            <a:r>
              <a:rPr lang="ko-KR" altLang="en-US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시키는 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물질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복합다당류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.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채소류나 </a:t>
            </a:r>
            <a:r>
              <a:rPr lang="ko-KR" altLang="en-US" sz="2000" b="1" spc="-3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과실류의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가공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저장 중의 조직이나 신선도를 </a:t>
            </a:r>
            <a:r>
              <a:rPr lang="ko-KR" altLang="en-US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유지 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하는 역할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.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가공제품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잼</a:t>
            </a:r>
            <a:r>
              <a:rPr lang="en-US" altLang="ko-KR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젤리 </a:t>
            </a:r>
            <a:r>
              <a:rPr lang="ko-KR" altLang="en-US" sz="2000" b="1" spc="-3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제조</a:t>
            </a:r>
            <a:endParaRPr lang="en-US" altLang="ko-KR" sz="2000" spc="-300" dirty="0">
              <a:solidFill>
                <a:srgbClr val="060606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6AC621-F410-4A9D-B6C8-769391EA340D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868362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6863417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&lt;1.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단당류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&gt;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buFontTx/>
              <a:buChar char="•"/>
            </a:pP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carbonyl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기의 종류에 따라 단당류 분류</a:t>
            </a:r>
            <a:endParaRPr lang="ko-KR" altLang="en-US" sz="1200" b="1" spc="-15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 smtClean="0">
                <a:latin typeface="HY견명조" pitchFamily="18" charset="-127"/>
                <a:ea typeface="HY견명조" pitchFamily="18" charset="-127"/>
              </a:rPr>
              <a:t>①</a:t>
            </a:r>
            <a:r>
              <a:rPr lang="en-US" altLang="ko-KR" sz="2000" b="1" dirty="0" err="1" smtClean="0">
                <a:latin typeface="HY견명조" pitchFamily="18" charset="-127"/>
                <a:ea typeface="HY견명조" pitchFamily="18" charset="-127"/>
              </a:rPr>
              <a:t>aldose</a:t>
            </a:r>
            <a:r>
              <a:rPr lang="en-US" altLang="ko-KR" sz="2000" b="1" dirty="0" err="1" smtClean="0">
                <a:latin typeface="굴림" pitchFamily="50" charset="-127"/>
                <a:ea typeface="굴림" pitchFamily="50" charset="-127"/>
              </a:rPr>
              <a:t>:</a:t>
            </a:r>
            <a:r>
              <a:rPr lang="en-US" altLang="ko-KR" sz="2000" b="1" dirty="0" err="1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aldehyde</a:t>
            </a:r>
            <a:r>
              <a:rPr lang="en-US" altLang="ko-KR" sz="2000" b="1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(-CHO)</a:t>
            </a:r>
            <a:r>
              <a:rPr lang="ko-KR" altLang="en-US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기를 갖고 있는 단당류</a:t>
            </a:r>
            <a:r>
              <a:rPr lang="ko-KR" altLang="en-US" sz="2000" b="1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. 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ko-KR" altLang="en-US" sz="2000" b="1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   예</a:t>
            </a:r>
            <a:r>
              <a:rPr lang="en-US" altLang="ko-KR" sz="2000" b="1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)glucose</a:t>
            </a:r>
            <a:r>
              <a:rPr lang="en-US" altLang="ko-KR" sz="20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포도당</a:t>
            </a:r>
            <a:r>
              <a:rPr lang="en-US" altLang="ko-KR" sz="20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), </a:t>
            </a:r>
            <a:r>
              <a:rPr lang="en-US" altLang="ko-KR" sz="2000" b="1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mannose</a:t>
            </a:r>
            <a:r>
              <a:rPr lang="en-US" altLang="ko-KR" sz="20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spc="-150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만노스</a:t>
            </a:r>
            <a:r>
              <a:rPr lang="en-US" altLang="ko-KR" sz="20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), </a:t>
            </a:r>
            <a:r>
              <a:rPr lang="en-US" altLang="ko-KR" sz="2000" b="1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galactose</a:t>
            </a:r>
            <a:r>
              <a:rPr lang="en-US" altLang="ko-KR" sz="20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spc="-150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갈라토오스</a:t>
            </a:r>
            <a:r>
              <a:rPr lang="ko-KR" altLang="en-US" sz="20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dirty="0" smtClean="0">
                <a:latin typeface="HY견명조" pitchFamily="18" charset="-127"/>
                <a:ea typeface="HY견명조" pitchFamily="18" charset="-127"/>
              </a:rPr>
              <a:t>②</a:t>
            </a:r>
            <a:r>
              <a:rPr lang="en-US" altLang="ko-KR" sz="2000" b="1" dirty="0" err="1" smtClean="0">
                <a:latin typeface="HY견명조" pitchFamily="18" charset="-127"/>
                <a:ea typeface="HY견명조" pitchFamily="18" charset="-127"/>
              </a:rPr>
              <a:t>ketose</a:t>
            </a:r>
            <a:r>
              <a:rPr lang="en-US" altLang="ko-KR" sz="2000" b="1" dirty="0" err="1" smtClean="0">
                <a:latin typeface="굴림" pitchFamily="50" charset="-127"/>
                <a:ea typeface="굴림" pitchFamily="50" charset="-127"/>
              </a:rPr>
              <a:t>:</a:t>
            </a:r>
            <a:r>
              <a:rPr lang="en-US" altLang="ko-KR" sz="2000" b="1" dirty="0" err="1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ketone</a:t>
            </a:r>
            <a:r>
              <a:rPr lang="en-US" altLang="ko-KR" sz="20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(C=O</a:t>
            </a:r>
            <a:r>
              <a:rPr lang="en-US" altLang="ko-KR" sz="2000" b="1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기를 갖고 있는 단당류</a:t>
            </a:r>
            <a:r>
              <a:rPr lang="ko-KR" altLang="en-US" sz="2000" b="1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.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ko-KR" altLang="en-US" sz="2000" b="1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          예</a:t>
            </a:r>
            <a:r>
              <a:rPr lang="en-US" altLang="ko-KR" sz="2000" b="1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)fructose(</a:t>
            </a:r>
            <a:r>
              <a:rPr lang="ko-KR" altLang="en-US" sz="2000" b="1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과당</a:t>
            </a:r>
            <a:r>
              <a:rPr lang="en-US" altLang="ko-KR" sz="2000" b="1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=</a:t>
            </a:r>
            <a:r>
              <a:rPr lang="ko-KR" altLang="en-US" sz="2000" b="1" dirty="0" err="1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프락토오스</a:t>
            </a:r>
            <a:r>
              <a:rPr lang="en-US" altLang="ko-KR" sz="2000" b="1" dirty="0">
                <a:solidFill>
                  <a:srgbClr val="3333FF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2000" b="1" dirty="0">
              <a:solidFill>
                <a:srgbClr val="800000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endParaRPr lang="en-US" altLang="ko-KR" sz="2000" b="1" spc="-150" dirty="0">
              <a:solidFill>
                <a:srgbClr val="80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lang="en-US" altLang="ko-KR" sz="2000" b="1" spc="-150" dirty="0" smtClean="0">
                <a:latin typeface="HY견고딕" pitchFamily="18" charset="-127"/>
                <a:ea typeface="HY견고딕" pitchFamily="18" charset="-127"/>
              </a:rPr>
              <a:t>CHO</a:t>
            </a:r>
            <a:r>
              <a:rPr lang="ko-KR" altLang="en-US" sz="2000" b="1" spc="-15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b="1" spc="-150" dirty="0" smtClean="0">
                <a:latin typeface="HY견고딕" pitchFamily="18" charset="-127"/>
                <a:ea typeface="HY견고딕" pitchFamily="18" charset="-127"/>
              </a:rPr>
              <a:t>                                  </a:t>
            </a:r>
            <a:r>
              <a:rPr lang="en-US" altLang="ko-KR" sz="2000" b="1" spc="-150" dirty="0">
                <a:latin typeface="HY견고딕" pitchFamily="18" charset="-127"/>
                <a:ea typeface="HY견고딕" pitchFamily="18" charset="-127"/>
              </a:rPr>
              <a:t>CHO </a:t>
            </a:r>
            <a:r>
              <a:rPr lang="en-US" altLang="ko-KR" sz="2000" b="1" spc="-150" dirty="0" smtClean="0">
                <a:latin typeface="HY견고딕" pitchFamily="18" charset="-127"/>
                <a:ea typeface="HY견고딕" pitchFamily="18" charset="-127"/>
              </a:rPr>
              <a:t>                    </a:t>
            </a:r>
            <a:r>
              <a:rPr lang="en-US" altLang="ko-KR" sz="2000" b="1" spc="-150" dirty="0" err="1" smtClean="0">
                <a:latin typeface="HY견고딕" pitchFamily="18" charset="-127"/>
                <a:ea typeface="HY견고딕" pitchFamily="18" charset="-127"/>
              </a:rPr>
              <a:t>CHO</a:t>
            </a:r>
            <a:r>
              <a:rPr lang="en-US" altLang="ko-KR" sz="2000" b="1" spc="-150" dirty="0" smtClean="0">
                <a:latin typeface="HY견고딕" pitchFamily="18" charset="-127"/>
                <a:ea typeface="HY견고딕" pitchFamily="18" charset="-127"/>
              </a:rPr>
              <a:t>                       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CH</a:t>
            </a:r>
            <a:r>
              <a:rPr lang="en-US" altLang="ko-KR" sz="2000" b="1" spc="-150" baseline="-25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OH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2000" b="1" spc="-15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                            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       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lang="en-US" altLang="ko-KR" sz="2000" b="1" spc="-150" dirty="0" smtClean="0">
                <a:latin typeface="굴림" pitchFamily="50" charset="-127"/>
                <a:ea typeface="굴림" pitchFamily="50" charset="-127"/>
              </a:rPr>
              <a:t>             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 smtClean="0">
                <a:latin typeface="굴림" pitchFamily="50" charset="-127"/>
                <a:ea typeface="굴림" pitchFamily="50" charset="-127"/>
              </a:rPr>
              <a:t>          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endParaRPr lang="en-US" altLang="ko-KR" sz="2000" b="1" spc="-15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H-C-OH      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HO-C-H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                      </a:t>
            </a:r>
            <a:r>
              <a:rPr lang="en-US" altLang="ko-KR" sz="2000" b="1" spc="-150" dirty="0" smtClean="0">
                <a:solidFill>
                  <a:srgbClr val="800000"/>
                </a:solidFill>
                <a:latin typeface="HY견고딕" pitchFamily="18" charset="-127"/>
                <a:ea typeface="HY견고딕" pitchFamily="18" charset="-127"/>
              </a:rPr>
              <a:t>C=O</a:t>
            </a:r>
            <a:endParaRPr lang="en-US" altLang="ko-KR" sz="2000" b="1" spc="-150" dirty="0">
              <a:solidFill>
                <a:srgbClr val="80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       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HO-C-H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HO-C-H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HO-C-H                  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HO-C-H       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       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H-C-OH    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</a:t>
            </a:r>
            <a:r>
              <a:rPr lang="en-US" altLang="ko-KR" sz="2000" b="1" spc="-15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HO-C-H                     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       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H-C-OH     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H-C-OH                   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H-C-OH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l                     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l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CH</a:t>
            </a:r>
            <a:r>
              <a:rPr lang="en-US" altLang="ko-KR" sz="2000" b="1" spc="-150" baseline="-2500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OH            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CH</a:t>
            </a:r>
            <a:r>
              <a:rPr lang="en-US" altLang="ko-KR" sz="2000" b="1" spc="-150" baseline="-2500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OH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CH</a:t>
            </a:r>
            <a:r>
              <a:rPr lang="en-US" altLang="ko-KR" sz="2000" b="1" spc="-150" baseline="-2500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OH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CH</a:t>
            </a:r>
            <a:r>
              <a:rPr lang="en-US" altLang="ko-KR" sz="2000" b="1" spc="-150" baseline="-2500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2</a:t>
            </a:r>
            <a:r>
              <a:rPr lang="en-US" altLang="ko-KR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OH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&lt; D-glucose&gt;                   &lt; D-mannose&gt;       &lt; D-</a:t>
            </a:r>
            <a:r>
              <a:rPr lang="en-US" altLang="ko-KR" sz="2000" b="1" spc="-150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galatose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&gt;           &lt;D-Fruct</a:t>
            </a:r>
            <a:r>
              <a:rPr lang="en-US" altLang="ko-KR" sz="20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ose&gt;</a:t>
            </a:r>
            <a:endParaRPr lang="en-US" altLang="ko-KR" sz="20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                                 </a:t>
            </a:r>
          </a:p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2000" dirty="0">
              <a:solidFill>
                <a:srgbClr val="3333FF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endParaRPr lang="en-US" altLang="ko-KR" sz="2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539552" y="332656"/>
            <a:ext cx="7344816" cy="4955203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dirty="0" smtClean="0">
                <a:solidFill>
                  <a:srgbClr val="0033CC"/>
                </a:solidFill>
                <a:latin typeface="굴림체" pitchFamily="49" charset="-127"/>
                <a:ea typeface="굴림체" pitchFamily="49" charset="-127"/>
              </a:rPr>
              <a:t>&lt;</a:t>
            </a:r>
            <a:r>
              <a:rPr lang="ko-KR" altLang="en-US" sz="2400" b="1" dirty="0">
                <a:solidFill>
                  <a:srgbClr val="0033CC"/>
                </a:solidFill>
                <a:latin typeface="굴림체" pitchFamily="49" charset="-127"/>
                <a:ea typeface="굴림체" pitchFamily="49" charset="-127"/>
              </a:rPr>
              <a:t>글리코겐</a:t>
            </a:r>
            <a:r>
              <a:rPr lang="en-US" altLang="ko-KR" sz="2400" b="1" dirty="0">
                <a:solidFill>
                  <a:srgbClr val="0033CC"/>
                </a:solidFill>
                <a:latin typeface="굴림체" pitchFamily="49" charset="-127"/>
                <a:ea typeface="굴림체" pitchFamily="49" charset="-127"/>
              </a:rPr>
              <a:t>&gt;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300" dirty="0">
                <a:solidFill>
                  <a:srgbClr val="060606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</a:t>
            </a:r>
            <a:r>
              <a:rPr lang="ko-KR" altLang="en-US" sz="2000" b="1" spc="-300" dirty="0">
                <a:solidFill>
                  <a:srgbClr val="660066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동물성 저장 다당류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u="sng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간장</a:t>
            </a:r>
            <a:r>
              <a:rPr lang="en-US" altLang="ko-KR" sz="2000" b="1" u="sng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u="sng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근육</a:t>
            </a:r>
            <a:r>
              <a:rPr lang="en-US" altLang="ko-KR" sz="2000" b="1" u="sng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,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조개류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효모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미생물에 존재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.</a:t>
            </a:r>
            <a:r>
              <a:rPr lang="ko-KR" altLang="en-US" sz="2000" b="1" spc="-300" dirty="0" err="1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아밀로펙틴과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 같은 공 모양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.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무색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무정형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무미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무취이며 냉수에 용해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.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요오드 반응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: 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적갈색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.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글리코겐 포도당수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: 8</a:t>
            </a:r>
            <a:r>
              <a:rPr lang="en-US" altLang="ko-KR" sz="2000" b="1" i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~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12, </a:t>
            </a:r>
            <a:r>
              <a:rPr lang="ko-KR" altLang="en-US" sz="2000" b="1" spc="-300" dirty="0" err="1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아밀로펙틴의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 포도당수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:24</a:t>
            </a:r>
            <a:r>
              <a:rPr lang="en-US" altLang="ko-KR" sz="2000" b="1" i="1" spc="-300" dirty="0">
                <a:solidFill>
                  <a:srgbClr val="000000"/>
                </a:solidFill>
                <a:latin typeface="굴림체" pitchFamily="49" charset="-127"/>
                <a:ea typeface="굴림체" pitchFamily="49" charset="-127"/>
              </a:rPr>
              <a:t>~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30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400" b="1" spc="-300" dirty="0" smtClean="0">
              <a:solidFill>
                <a:srgbClr val="060606"/>
              </a:solidFill>
              <a:latin typeface="굴림체" pitchFamily="49" charset="-127"/>
              <a:ea typeface="굴림체" pitchFamily="49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300" dirty="0" smtClean="0">
                <a:solidFill>
                  <a:srgbClr val="0033CC"/>
                </a:solidFill>
                <a:latin typeface="굴림체" pitchFamily="49" charset="-127"/>
                <a:ea typeface="굴림체" pitchFamily="49" charset="-127"/>
              </a:rPr>
              <a:t>&lt;</a:t>
            </a:r>
            <a:r>
              <a:rPr lang="ko-KR" altLang="en-US" sz="2400" b="1" spc="-300" dirty="0" err="1">
                <a:solidFill>
                  <a:srgbClr val="0033CC"/>
                </a:solidFill>
                <a:latin typeface="굴림체" pitchFamily="49" charset="-127"/>
                <a:ea typeface="굴림체" pitchFamily="49" charset="-127"/>
              </a:rPr>
              <a:t>황산콘드로이틴</a:t>
            </a:r>
            <a:r>
              <a:rPr lang="en-US" altLang="ko-KR" sz="2400" b="1" spc="-300" dirty="0">
                <a:solidFill>
                  <a:srgbClr val="0033CC"/>
                </a:solidFill>
                <a:latin typeface="굴림체" pitchFamily="49" charset="-127"/>
                <a:ea typeface="굴림체" pitchFamily="49" charset="-127"/>
              </a:rPr>
              <a:t>(</a:t>
            </a:r>
            <a:r>
              <a:rPr lang="en-US" altLang="ko-KR" sz="2400" b="1" spc="-150" dirty="0" err="1">
                <a:solidFill>
                  <a:srgbClr val="0033CC"/>
                </a:solidFill>
                <a:latin typeface="굴림체" pitchFamily="49" charset="-127"/>
                <a:ea typeface="굴림체" pitchFamily="49" charset="-127"/>
              </a:rPr>
              <a:t>chondroitin</a:t>
            </a:r>
            <a:r>
              <a:rPr lang="en-US" altLang="ko-KR" sz="2400" b="1" spc="-150" dirty="0">
                <a:solidFill>
                  <a:srgbClr val="0033CC"/>
                </a:solidFill>
                <a:latin typeface="굴림체" pitchFamily="49" charset="-127"/>
                <a:ea typeface="굴림체" pitchFamily="49" charset="-127"/>
              </a:rPr>
              <a:t> sulfate</a:t>
            </a:r>
            <a:r>
              <a:rPr lang="en-US" altLang="ko-KR" sz="2400" b="1" spc="-300" dirty="0">
                <a:solidFill>
                  <a:srgbClr val="0033CC"/>
                </a:solidFill>
                <a:latin typeface="굴림체" pitchFamily="49" charset="-127"/>
                <a:ea typeface="굴림체" pitchFamily="49" charset="-127"/>
              </a:rPr>
              <a:t>)&gt;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400" b="1" spc="-300" dirty="0" smtClean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2000" b="1" spc="-300" dirty="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.N-</a:t>
            </a:r>
            <a:r>
              <a:rPr lang="ko-KR" altLang="en-US" sz="2000" b="1" spc="-300" dirty="0" err="1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아세틸갈락토사민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spc="-300" dirty="0" err="1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우론산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황산으로 형성된 다당류</a:t>
            </a:r>
            <a:endParaRPr lang="en-US" altLang="ko-KR" sz="2000" b="1" spc="-300" dirty="0">
              <a:solidFill>
                <a:srgbClr val="060606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2000" b="1" spc="-300" dirty="0" smtClean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 .</a:t>
            </a:r>
            <a:r>
              <a:rPr lang="ko-KR" altLang="en-US" sz="2000" b="1" spc="-300" dirty="0" smtClean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인체의 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관절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연골</a:t>
            </a:r>
            <a:r>
              <a:rPr lang="en-US" altLang="ko-KR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피부 및 </a:t>
            </a:r>
            <a:r>
              <a:rPr lang="ko-KR" altLang="en-US" sz="2000" b="1" spc="-300" dirty="0" smtClean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혈관벽 등에 </a:t>
            </a:r>
            <a:r>
              <a:rPr lang="ko-KR" altLang="en-US" sz="2000" b="1" spc="-300" dirty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존재하는 </a:t>
            </a:r>
            <a:r>
              <a:rPr lang="ko-KR" altLang="en-US" sz="2000" b="1" spc="-300" dirty="0" smtClean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생리활성물질</a:t>
            </a:r>
            <a:endParaRPr lang="en-US" altLang="ko-KR" sz="2000" b="1" spc="-300" dirty="0" smtClean="0">
              <a:solidFill>
                <a:srgbClr val="060606"/>
              </a:solidFill>
              <a:latin typeface="굴림체" pitchFamily="49" charset="-127"/>
              <a:ea typeface="굴림체" pitchFamily="49" charset="-127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2000" b="1" spc="-300" dirty="0" smtClean="0">
                <a:solidFill>
                  <a:srgbClr val="060606"/>
                </a:solidFill>
                <a:latin typeface="굴림체" pitchFamily="49" charset="-127"/>
                <a:ea typeface="굴림체" pitchFamily="49" charset="-127"/>
              </a:rPr>
              <a:t>  (</a:t>
            </a:r>
            <a:r>
              <a:rPr lang="ko-KR" altLang="en-US" sz="2000" b="1" spc="-300" dirty="0" smtClean="0">
                <a:latin typeface="굴림체" pitchFamily="49" charset="-127"/>
                <a:ea typeface="굴림체" pitchFamily="49" charset="-127"/>
              </a:rPr>
              <a:t>뼈의 형성</a:t>
            </a:r>
            <a:r>
              <a:rPr lang="en-US" altLang="ko-KR" sz="2000" b="1" spc="-3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spc="-300" dirty="0" smtClean="0">
                <a:latin typeface="굴림체" pitchFamily="49" charset="-127"/>
                <a:ea typeface="굴림체" pitchFamily="49" charset="-127"/>
              </a:rPr>
              <a:t>상처의 치유</a:t>
            </a:r>
            <a:r>
              <a:rPr lang="en-US" altLang="ko-KR" sz="2000" b="1" spc="-3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spc="-300" dirty="0" smtClean="0">
                <a:latin typeface="굴림체" pitchFamily="49" charset="-127"/>
                <a:ea typeface="굴림체" pitchFamily="49" charset="-127"/>
              </a:rPr>
              <a:t>감염방지</a:t>
            </a:r>
            <a:r>
              <a:rPr lang="en-US" altLang="ko-KR" sz="2000" b="1" spc="-300" dirty="0" smtClean="0">
                <a:latin typeface="굴림체" pitchFamily="49" charset="-127"/>
                <a:ea typeface="굴림체" pitchFamily="49" charset="-127"/>
              </a:rPr>
              <a:t>)</a:t>
            </a:r>
            <a:r>
              <a:rPr lang="ko-KR" altLang="en-US" sz="2000" b="1" spc="-300" dirty="0" smtClean="0">
                <a:latin typeface="굴림체" pitchFamily="49" charset="-127"/>
                <a:ea typeface="굴림체" pitchFamily="49" charset="-127"/>
              </a:rPr>
              <a:t> </a:t>
            </a:r>
            <a:endParaRPr lang="en-US" altLang="ko-KR" sz="2000" b="1" spc="-300" dirty="0" smtClean="0">
              <a:latin typeface="굴림체" pitchFamily="49" charset="-127"/>
              <a:ea typeface="굴림체" pitchFamily="49" charset="-127"/>
            </a:endParaRPr>
          </a:p>
          <a:p>
            <a:pPr>
              <a:spcBef>
                <a:spcPct val="0"/>
              </a:spcBef>
              <a:defRPr/>
            </a:pPr>
            <a:r>
              <a:rPr lang="ko-KR" altLang="en-US" sz="2000" b="1" spc="-300" dirty="0" smtClean="0"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2000" b="1" spc="-300" dirty="0" smtClean="0">
                <a:latin typeface="굴림체" pitchFamily="49" charset="-127"/>
                <a:ea typeface="굴림체" pitchFamily="49" charset="-127"/>
              </a:rPr>
              <a:t>.</a:t>
            </a:r>
            <a:r>
              <a:rPr lang="ko-KR" altLang="en-US" sz="2000" b="1" spc="-300" dirty="0" err="1" smtClean="0">
                <a:latin typeface="굴림체" pitchFamily="49" charset="-127"/>
                <a:ea typeface="굴림체" pitchFamily="49" charset="-127"/>
              </a:rPr>
              <a:t>생체내에서는</a:t>
            </a:r>
            <a:r>
              <a:rPr lang="ko-KR" altLang="en-US" sz="2000" b="1" spc="-300" dirty="0" smtClean="0">
                <a:latin typeface="굴림체" pitchFamily="49" charset="-127"/>
                <a:ea typeface="굴림체" pitchFamily="49" charset="-127"/>
              </a:rPr>
              <a:t> 유리되어 존재하지 않고 단백질과 결합</a:t>
            </a:r>
            <a:endParaRPr lang="en-US" altLang="ko-KR" sz="2000" b="1" spc="-300" dirty="0" smtClean="0">
              <a:latin typeface="굴림체" pitchFamily="49" charset="-127"/>
              <a:ea typeface="굴림체" pitchFamily="49" charset="-127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2000" b="1" spc="-300" dirty="0" smtClean="0">
                <a:latin typeface="굴림체" pitchFamily="49" charset="-127"/>
                <a:ea typeface="굴림체" pitchFamily="49" charset="-127"/>
              </a:rPr>
              <a:t>   (</a:t>
            </a:r>
            <a:r>
              <a:rPr lang="ko-KR" altLang="en-US" sz="2000" b="1" spc="-300" dirty="0" err="1" smtClean="0">
                <a:latin typeface="굴림체" pitchFamily="49" charset="-127"/>
                <a:ea typeface="굴림체" pitchFamily="49" charset="-127"/>
              </a:rPr>
              <a:t>콘드로이친황산ㆍ단백복합체를</a:t>
            </a:r>
            <a:r>
              <a:rPr lang="ko-KR" altLang="en-US" sz="2000" b="1" spc="-300" dirty="0" smtClean="0">
                <a:latin typeface="굴림체" pitchFamily="49" charset="-127"/>
                <a:ea typeface="굴림체" pitchFamily="49" charset="-127"/>
              </a:rPr>
              <a:t> 형성</a:t>
            </a:r>
            <a:r>
              <a:rPr lang="en-US" altLang="ko-KR" sz="2000" b="1" spc="-300" dirty="0" smtClean="0">
                <a:latin typeface="굴림체" pitchFamily="49" charset="-127"/>
                <a:ea typeface="굴림체" pitchFamily="49" charset="-127"/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altLang="ko-KR" sz="2000" b="1" spc="-300" dirty="0" smtClean="0">
                <a:latin typeface="굴림체" pitchFamily="49" charset="-127"/>
                <a:ea typeface="굴림체" pitchFamily="49" charset="-127"/>
              </a:rPr>
              <a:t> .</a:t>
            </a:r>
            <a:r>
              <a:rPr lang="ko-KR" altLang="en-US" sz="2000" b="1" spc="-300" dirty="0" smtClean="0">
                <a:latin typeface="굴림체" pitchFamily="49" charset="-127"/>
                <a:ea typeface="굴림체" pitchFamily="49" charset="-127"/>
              </a:rPr>
              <a:t>콜라겐</a:t>
            </a:r>
            <a:r>
              <a:rPr lang="en-US" altLang="ko-KR" sz="2000" b="1" spc="-3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spc="-300" dirty="0" err="1" smtClean="0">
                <a:latin typeface="굴림체" pitchFamily="49" charset="-127"/>
                <a:ea typeface="굴림체" pitchFamily="49" charset="-127"/>
              </a:rPr>
              <a:t>엘라스틴</a:t>
            </a:r>
            <a:r>
              <a:rPr lang="en-US" altLang="ko-KR" sz="2000" b="1" spc="-300" dirty="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2000" b="1" spc="-300" dirty="0" err="1" smtClean="0">
                <a:latin typeface="굴림체" pitchFamily="49" charset="-127"/>
                <a:ea typeface="굴림체" pitchFamily="49" charset="-127"/>
              </a:rPr>
              <a:t>히알루론</a:t>
            </a:r>
            <a:r>
              <a:rPr lang="ko-KR" altLang="en-US" sz="2000" b="1" spc="-300" dirty="0" smtClean="0">
                <a:latin typeface="굴림체" pitchFamily="49" charset="-127"/>
                <a:ea typeface="굴림체" pitchFamily="49" charset="-127"/>
              </a:rPr>
              <a:t> 산 등과 함께 생체의 결합조직의</a:t>
            </a:r>
            <a:endParaRPr lang="en-US" altLang="ko-KR" sz="2000" b="1" spc="-300" dirty="0" smtClean="0">
              <a:latin typeface="굴림체" pitchFamily="49" charset="-127"/>
              <a:ea typeface="굴림체" pitchFamily="49" charset="-127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2000" b="1" spc="-300" dirty="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2000" b="1" spc="-300" dirty="0" smtClean="0">
                <a:latin typeface="굴림체" pitchFamily="49" charset="-127"/>
                <a:ea typeface="굴림체" pitchFamily="49" charset="-127"/>
              </a:rPr>
              <a:t> 구성에 관여</a:t>
            </a:r>
            <a:r>
              <a:rPr lang="en-US" altLang="ko-KR" sz="2000" b="1" spc="-300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sz="2000" dirty="0" smtClean="0">
              <a:solidFill>
                <a:srgbClr val="CC0000"/>
              </a:solidFill>
              <a:latin typeface="+mn-e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467544" y="3356992"/>
            <a:ext cx="8568965" cy="341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E968FE-71FE-4EA1-8720-D0C1143D10CE}" type="slidenum">
              <a:rPr lang="en-US" altLang="ko-KR" smtClean="0"/>
              <a:pPr>
                <a:defRPr/>
              </a:pPr>
              <a:t>41</a:t>
            </a:fld>
            <a:endParaRPr lang="en-US" altLang="ko-KR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8820150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323528" y="620688"/>
            <a:ext cx="849694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2000" b="1" dirty="0" smtClean="0">
                <a:solidFill>
                  <a:srgbClr val="CC0000"/>
                </a:solidFill>
                <a:latin typeface="+mn-ea"/>
              </a:rPr>
              <a:t>*</a:t>
            </a:r>
            <a:r>
              <a:rPr lang="ko-KR" altLang="en-US" sz="2000" b="1" dirty="0" err="1" smtClean="0">
                <a:solidFill>
                  <a:srgbClr val="CC0000"/>
                </a:solidFill>
                <a:latin typeface="+mn-ea"/>
              </a:rPr>
              <a:t>키틴</a:t>
            </a:r>
            <a:r>
              <a:rPr lang="en-US" altLang="ko-KR" sz="2000" b="1" dirty="0" smtClean="0">
                <a:solidFill>
                  <a:srgbClr val="CC0000"/>
                </a:solidFill>
                <a:latin typeface="+mn-ea"/>
              </a:rPr>
              <a:t>(chitin): </a:t>
            </a:r>
          </a:p>
          <a:p>
            <a:pPr>
              <a:spcBef>
                <a:spcPct val="0"/>
              </a:spcBef>
              <a:defRPr/>
            </a:pPr>
            <a:r>
              <a:rPr lang="en-US" altLang="ko-KR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갑각류</a:t>
            </a:r>
            <a:r>
              <a:rPr lang="en-US" altLang="ko-KR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(</a:t>
            </a:r>
            <a:r>
              <a:rPr lang="ko-KR" altLang="en-US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게</a:t>
            </a:r>
            <a:r>
              <a:rPr lang="en-US" altLang="ko-KR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,</a:t>
            </a:r>
            <a:r>
              <a:rPr lang="ko-KR" altLang="en-US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새우</a:t>
            </a:r>
            <a:r>
              <a:rPr lang="en-US" altLang="ko-KR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)</a:t>
            </a:r>
            <a:r>
              <a:rPr lang="ko-KR" altLang="en-US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의 껍질에 존재하는 동물성 난소화성 다당류</a:t>
            </a:r>
            <a:r>
              <a:rPr lang="en-US" altLang="ko-KR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altLang="ko-KR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2000" spc="-150" dirty="0" err="1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키틴으로</a:t>
            </a:r>
            <a:r>
              <a:rPr lang="ko-KR" altLang="en-US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000" spc="-150" dirty="0" err="1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부터</a:t>
            </a:r>
            <a:r>
              <a:rPr lang="ko-KR" altLang="en-US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000" spc="-150" dirty="0" err="1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키토산을</a:t>
            </a:r>
            <a:r>
              <a:rPr lang="ko-KR" altLang="en-US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 만들어 건강기능식품에 이용</a:t>
            </a:r>
            <a:endParaRPr lang="en-US" altLang="ko-KR" sz="2000" spc="-150" dirty="0" smtClean="0">
              <a:solidFill>
                <a:srgbClr val="060606"/>
              </a:solidFill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2000" spc="-150" dirty="0" err="1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아미노당이</a:t>
            </a:r>
            <a:r>
              <a:rPr lang="ko-KR" altLang="en-US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000" spc="-150" dirty="0" err="1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아세틸화된</a:t>
            </a:r>
            <a:r>
              <a:rPr lang="ko-KR" altLang="en-US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000" spc="-150" dirty="0" smtClean="0">
                <a:solidFill>
                  <a:srgbClr val="2513D3"/>
                </a:solidFill>
                <a:latin typeface="HY견명조" pitchFamily="18" charset="-127"/>
                <a:ea typeface="HY견명조" pitchFamily="18" charset="-127"/>
              </a:rPr>
              <a:t>N-</a:t>
            </a:r>
            <a:r>
              <a:rPr lang="ko-KR" altLang="en-US" sz="2000" spc="-150" dirty="0" err="1" smtClean="0">
                <a:solidFill>
                  <a:srgbClr val="2513D3"/>
                </a:solidFill>
                <a:latin typeface="HY견명조" pitchFamily="18" charset="-127"/>
                <a:ea typeface="HY견명조" pitchFamily="18" charset="-127"/>
              </a:rPr>
              <a:t>아세틸</a:t>
            </a:r>
            <a:r>
              <a:rPr lang="en-US" altLang="ko-KR" sz="2000" spc="-150" dirty="0" smtClean="0">
                <a:solidFill>
                  <a:srgbClr val="2513D3"/>
                </a:solidFill>
                <a:latin typeface="HY견명조" pitchFamily="18" charset="-127"/>
                <a:ea typeface="HY견명조" pitchFamily="18" charset="-127"/>
              </a:rPr>
              <a:t>-D-</a:t>
            </a:r>
            <a:r>
              <a:rPr lang="ko-KR" altLang="en-US" sz="2000" spc="-150" dirty="0" err="1" smtClean="0">
                <a:solidFill>
                  <a:srgbClr val="2513D3"/>
                </a:solidFill>
                <a:latin typeface="HY견명조" pitchFamily="18" charset="-127"/>
                <a:ea typeface="HY견명조" pitchFamily="18" charset="-127"/>
              </a:rPr>
              <a:t>글루코사민</a:t>
            </a:r>
            <a:r>
              <a:rPr lang="ko-KR" altLang="en-US" sz="2000" spc="-150" dirty="0" err="1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이</a:t>
            </a:r>
            <a:r>
              <a:rPr lang="ko-KR" altLang="en-US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 </a:t>
            </a:r>
            <a:r>
              <a:rPr lang="el-GR" altLang="ko-KR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β</a:t>
            </a:r>
            <a:r>
              <a:rPr lang="en-US" altLang="ko-KR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-1,4-</a:t>
            </a:r>
            <a:r>
              <a:rPr lang="ko-KR" altLang="en-US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결합상태</a:t>
            </a:r>
            <a:endParaRPr lang="en-US" altLang="ko-KR" sz="2000" spc="-150" dirty="0" smtClean="0">
              <a:solidFill>
                <a:srgbClr val="060606"/>
              </a:solidFill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ko-KR" sz="2000" spc="-150" dirty="0" smtClean="0">
                <a:solidFill>
                  <a:srgbClr val="060606"/>
                </a:solidFill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2000" spc="-150" dirty="0" err="1" smtClean="0">
                <a:latin typeface="HY견명조" pitchFamily="18" charset="-127"/>
                <a:ea typeface="HY견명조" pitchFamily="18" charset="-127"/>
              </a:rPr>
              <a:t>키토산의</a:t>
            </a:r>
            <a:r>
              <a:rPr lang="ko-KR" altLang="en-US" sz="2000" spc="-150" dirty="0" smtClean="0">
                <a:latin typeface="HY견명조" pitchFamily="18" charset="-127"/>
                <a:ea typeface="HY견명조" pitchFamily="18" charset="-127"/>
              </a:rPr>
              <a:t> 주성분</a:t>
            </a:r>
            <a:r>
              <a:rPr lang="en-US" altLang="ko-KR" sz="2000" spc="-150" dirty="0" smtClean="0">
                <a:latin typeface="HY견명조" pitchFamily="18" charset="-127"/>
                <a:ea typeface="HY견명조" pitchFamily="18" charset="-127"/>
              </a:rPr>
              <a:t>:</a:t>
            </a:r>
            <a:r>
              <a:rPr lang="ko-KR" altLang="en-US" sz="2000" spc="-150" dirty="0" err="1" smtClean="0">
                <a:latin typeface="HY견명조" pitchFamily="18" charset="-127"/>
                <a:ea typeface="HY견명조" pitchFamily="18" charset="-127"/>
              </a:rPr>
              <a:t>폴리글루코사민</a:t>
            </a:r>
            <a:r>
              <a:rPr lang="en-US" altLang="ko-KR" sz="2000" spc="-150" dirty="0" smtClean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altLang="ko-KR" sz="2000" spc="-150" dirty="0" smtClean="0">
                <a:latin typeface="HY견명조" pitchFamily="18" charset="-127"/>
                <a:ea typeface="HY견명조" pitchFamily="18" charset="-127"/>
              </a:rPr>
              <a:t>.</a:t>
            </a:r>
            <a:r>
              <a:rPr lang="ko-KR" altLang="en-US" sz="2000" spc="-150" dirty="0" err="1" smtClean="0">
                <a:latin typeface="HY견명조" pitchFamily="18" charset="-127"/>
                <a:ea typeface="HY견명조" pitchFamily="18" charset="-127"/>
              </a:rPr>
              <a:t>키토산</a:t>
            </a:r>
            <a:r>
              <a:rPr lang="en-US" altLang="ko-KR" sz="2000" spc="-150" dirty="0" smtClean="0">
                <a:latin typeface="HY견명조" pitchFamily="18" charset="-127"/>
                <a:ea typeface="HY견명조" pitchFamily="18" charset="-127"/>
              </a:rPr>
              <a:t>:</a:t>
            </a:r>
            <a:r>
              <a:rPr lang="ko-KR" altLang="en-US" sz="2000" spc="-150" dirty="0" err="1" smtClean="0">
                <a:latin typeface="HY견명조" pitchFamily="18" charset="-127"/>
                <a:ea typeface="HY견명조" pitchFamily="18" charset="-127"/>
              </a:rPr>
              <a:t>키틴에서</a:t>
            </a:r>
            <a:r>
              <a:rPr lang="ko-KR" altLang="en-US" sz="2000" spc="-15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000" spc="-150" dirty="0" err="1" smtClean="0">
                <a:latin typeface="HY견명조" pitchFamily="18" charset="-127"/>
                <a:ea typeface="HY견명조" pitchFamily="18" charset="-127"/>
              </a:rPr>
              <a:t>아세틸기를</a:t>
            </a:r>
            <a:r>
              <a:rPr lang="ko-KR" altLang="en-US" sz="2000" spc="-150" dirty="0" smtClean="0">
                <a:latin typeface="HY견명조" pitchFamily="18" charset="-127"/>
                <a:ea typeface="HY견명조" pitchFamily="18" charset="-127"/>
              </a:rPr>
              <a:t> 뺀 고분자</a:t>
            </a:r>
            <a:r>
              <a:rPr lang="en-US" altLang="ko-KR" sz="2000" spc="-150" dirty="0" smtClean="0">
                <a:latin typeface="HY견명조" pitchFamily="18" charset="-127"/>
                <a:ea typeface="HY견명조" pitchFamily="18" charset="-127"/>
              </a:rPr>
              <a:t>(</a:t>
            </a:r>
            <a:r>
              <a:rPr lang="ko-KR" altLang="en-US" sz="2000" spc="-150" dirty="0" err="1" smtClean="0">
                <a:latin typeface="HY견명조" pitchFamily="18" charset="-127"/>
                <a:ea typeface="HY견명조" pitchFamily="18" charset="-127"/>
              </a:rPr>
              <a:t>글루코사민의</a:t>
            </a:r>
            <a:r>
              <a:rPr lang="ko-KR" altLang="en-US" sz="2000" spc="-15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000" spc="-150" dirty="0" err="1" smtClean="0">
                <a:latin typeface="HY견명조" pitchFamily="18" charset="-127"/>
                <a:ea typeface="HY견명조" pitchFamily="18" charset="-127"/>
              </a:rPr>
              <a:t>중합체</a:t>
            </a:r>
            <a:r>
              <a:rPr lang="en-US" altLang="ko-KR" sz="2000" spc="-150" dirty="0" smtClean="0">
                <a:latin typeface="HY견명조" pitchFamily="18" charset="-127"/>
                <a:ea typeface="HY견명조" pitchFamily="18" charset="-127"/>
              </a:rPr>
              <a:t>)</a:t>
            </a:r>
            <a:endParaRPr lang="en-US" altLang="ko-KR" sz="2000" spc="-150" dirty="0" smtClean="0">
              <a:solidFill>
                <a:srgbClr val="060606"/>
              </a:solidFill>
              <a:latin typeface="HY견명조" pitchFamily="18" charset="-127"/>
              <a:ea typeface="HY견명조" pitchFamily="18" charset="-127"/>
            </a:endParaRPr>
          </a:p>
          <a:p>
            <a:pPr>
              <a:spcBef>
                <a:spcPct val="0"/>
              </a:spcBef>
              <a:defRPr/>
            </a:pPr>
            <a:endParaRPr lang="en-US" altLang="ko-KR" dirty="0" smtClean="0">
              <a:solidFill>
                <a:srgbClr val="060606"/>
              </a:solidFill>
              <a:latin typeface="+mn-ea"/>
            </a:endParaRPr>
          </a:p>
          <a:p>
            <a:pPr>
              <a:spcBef>
                <a:spcPct val="0"/>
              </a:spcBef>
              <a:defRPr/>
            </a:pPr>
            <a:endParaRPr lang="en-US" altLang="ko-KR" sz="2000" dirty="0">
              <a:latin typeface="궁서" pitchFamily="18" charset="-127"/>
              <a:ea typeface="궁서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79388" y="-211128"/>
            <a:ext cx="8659812" cy="643253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400" dirty="0">
              <a:solidFill>
                <a:schemeClr val="tx1"/>
              </a:solidFill>
              <a:latin typeface="궁서" pitchFamily="18" charset="-127"/>
              <a:ea typeface="궁서" pitchFamily="18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3)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해조다당류</a:t>
            </a:r>
            <a:endParaRPr lang="en-US" altLang="ko-KR" sz="20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dirty="0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</a:rPr>
              <a:t>*한천</a:t>
            </a:r>
            <a:r>
              <a:rPr lang="en-US" altLang="ko-KR" sz="2000" b="1" dirty="0" smtClean="0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</a:rPr>
              <a:t>: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.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식물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gum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중에서 가장 강한 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Gel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화 능력 물질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.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우뭇가사리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홍조류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에서 추출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.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겔 </a:t>
            </a:r>
            <a:r>
              <a:rPr lang="ko-KR" altLang="en-US" sz="2000" b="1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형성력이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좋은 </a:t>
            </a:r>
            <a:r>
              <a:rPr lang="ko-KR" altLang="en-US" sz="2000" b="1" u="sng" spc="-3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아가로오스와</a:t>
            </a:r>
            <a:r>
              <a:rPr lang="ko-KR" altLang="en-US" sz="2000" b="1" u="sng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u="sng" spc="-300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아가로펙틴의</a:t>
            </a:r>
            <a:r>
              <a:rPr lang="ko-KR" altLang="en-US" sz="2000" b="1" u="sng" spc="-3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두 성분으로 구성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.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빵과 과자류의 안정제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젤리의 원료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미생물 배지 등으로 이용</a:t>
            </a:r>
            <a:endParaRPr lang="en-US" altLang="ko-KR" sz="20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dirty="0" smtClean="0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</a:rPr>
              <a:t>*알긴 산</a:t>
            </a:r>
            <a:endParaRPr lang="en-US" altLang="ko-KR" sz="2000" b="1" dirty="0">
              <a:solidFill>
                <a:srgbClr val="FF0000"/>
              </a:solidFill>
              <a:latin typeface="HY견명조" pitchFamily="18" charset="-127"/>
              <a:ea typeface="HY견명조" pitchFamily="18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중요성분</a:t>
            </a:r>
            <a:r>
              <a:rPr lang="en-US" altLang="ko-KR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en-US" altLang="ko-KR" sz="2000" b="1" u="sng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mannuronic</a:t>
            </a:r>
            <a:r>
              <a:rPr lang="en-US" altLang="ko-KR" sz="2000" b="1" u="sng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acid, </a:t>
            </a:r>
            <a:r>
              <a:rPr lang="en-US" altLang="ko-KR" sz="2000" b="1" u="sng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glucuronic</a:t>
            </a:r>
            <a:r>
              <a:rPr lang="en-US" altLang="ko-KR" sz="2000" b="1" u="sng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acid</a:t>
            </a:r>
            <a:r>
              <a:rPr lang="ko-KR" altLang="en-US" sz="2000" b="1" u="sng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의 </a:t>
            </a:r>
            <a:r>
              <a:rPr lang="en-US" altLang="ko-KR" sz="2000" b="1" u="sng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polyuronic</a:t>
            </a:r>
            <a:r>
              <a:rPr lang="en-US" altLang="ko-KR" sz="2000" b="1" u="sng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u="sng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acid, </a:t>
            </a:r>
            <a:r>
              <a:rPr lang="ko-KR" altLang="en-US" sz="2000" b="1" u="sng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황산 </a:t>
            </a:r>
            <a:endParaRPr lang="en-US" altLang="ko-KR" sz="2000" b="1" u="sng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dirty="0" smtClean="0">
                <a:latin typeface="굴림" pitchFamily="50" charset="-127"/>
                <a:ea typeface="굴림" pitchFamily="50" charset="-127"/>
              </a:rPr>
              <a:t>              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등이 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존재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.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갈조류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미역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다시마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의 세포벽의 주요성분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.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아이스크림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냉동과자의 안정제로 사용</a:t>
            </a:r>
            <a:endParaRPr lang="en-US" altLang="ko-KR" sz="20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. </a:t>
            </a:r>
            <a:r>
              <a:rPr lang="en-US" altLang="ko-KR" sz="2000" b="1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Algin:Alginic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acid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의 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Na, Mg, Ca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등의 염</a:t>
            </a:r>
            <a:endParaRPr lang="en-US" altLang="ko-KR" sz="20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.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생체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en-US" altLang="ko-KR" sz="2000" b="1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Algin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와 </a:t>
            </a:r>
            <a:r>
              <a:rPr lang="en-US" altLang="ko-KR" sz="2000" b="1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Alginic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acid 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혼재함</a:t>
            </a:r>
            <a:endParaRPr lang="en-US" altLang="ko-KR" sz="20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dirty="0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</a:rPr>
              <a:t>*</a:t>
            </a:r>
            <a:r>
              <a:rPr lang="ko-KR" altLang="en-US" sz="2000" b="1" dirty="0" err="1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</a:rPr>
              <a:t>카라기난</a:t>
            </a:r>
            <a:endParaRPr lang="en-US" altLang="ko-KR" sz="2000" b="1" dirty="0">
              <a:solidFill>
                <a:srgbClr val="FF0000"/>
              </a:solidFill>
              <a:latin typeface="HY견명조" pitchFamily="18" charset="-127"/>
              <a:ea typeface="HY견명조" pitchFamily="18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중요성분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:</a:t>
            </a:r>
            <a:r>
              <a:rPr lang="en-US" altLang="ko-KR" sz="2000" b="1" u="sng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ga</a:t>
            </a:r>
            <a:r>
              <a:rPr lang="en-US" altLang="ko-KR" sz="2000" b="1" u="sng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en-US" altLang="ko-KR" sz="2000" b="1" u="sng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glucuronic</a:t>
            </a:r>
            <a:r>
              <a:rPr lang="en-US" altLang="ko-KR" sz="2000" b="1" u="sng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acid, </a:t>
            </a:r>
            <a:r>
              <a:rPr lang="en-US" altLang="ko-KR" sz="2000" b="1" u="sng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pyruvic</a:t>
            </a:r>
            <a:r>
              <a:rPr lang="en-US" altLang="ko-KR" sz="2000" b="1" u="sng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acid, </a:t>
            </a:r>
            <a:r>
              <a:rPr lang="ko-KR" altLang="en-US" sz="2000" b="1" u="sng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황산</a:t>
            </a:r>
            <a:r>
              <a:rPr lang="en-US" altLang="ko-KR" sz="2000" b="1" u="sng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u="sng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등이 존재</a:t>
            </a:r>
            <a:endParaRPr lang="en-US" altLang="ko-KR" sz="2000" b="1" u="sng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.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홍조류의 세포벽에 있는 다당류</a:t>
            </a:r>
            <a:endParaRPr lang="en-US" altLang="ko-KR" sz="2000" b="1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ko-KR" sz="2000" b="1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 .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잼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젤리</a:t>
            </a:r>
            <a:r>
              <a:rPr lang="en-US" altLang="ko-KR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, 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아이스크림의 </a:t>
            </a:r>
            <a:r>
              <a:rPr lang="ko-KR" altLang="en-US" sz="2000" b="1" dirty="0" err="1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유화제</a:t>
            </a:r>
            <a:r>
              <a:rPr lang="ko-KR" altLang="en-US" sz="2000" b="1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및 안정화제로 사용</a:t>
            </a: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en-US" altLang="ko-KR" sz="2400" b="1" dirty="0">
              <a:solidFill>
                <a:srgbClr val="660066"/>
              </a:solidFill>
              <a:latin typeface="굴림" pitchFamily="50" charset="-127"/>
              <a:ea typeface="굴림" pitchFamily="50" charset="-127"/>
            </a:endParaRPr>
          </a:p>
          <a:p>
            <a:pPr algn="just" eaLnBrk="0" latinLnBrk="0" hangingPunct="0">
              <a:lnSpc>
                <a:spcPct val="100000"/>
              </a:lnSpc>
              <a:spcBef>
                <a:spcPct val="0"/>
              </a:spcBef>
              <a:defRPr/>
            </a:pPr>
            <a:endParaRPr lang="ko-KR" altLang="en-US" sz="2400" dirty="0">
              <a:solidFill>
                <a:srgbClr val="660066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FDAC4F-781F-496A-8F92-7B3FEDF272D8}" type="slidenum">
              <a:rPr lang="en-US" altLang="ko-KR" smtClean="0"/>
              <a:pPr>
                <a:defRPr/>
              </a:pPr>
              <a:t>43</a:t>
            </a:fld>
            <a:endParaRPr lang="en-US" altLang="ko-KR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1484313"/>
            <a:ext cx="6719887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endParaRPr lang="ko-KR" altLang="en-US" sz="2000">
              <a:solidFill>
                <a:srgbClr val="990000"/>
              </a:solidFill>
              <a:latin typeface="궁서" pitchFamily="18" charset="-127"/>
              <a:ea typeface="궁서" pitchFamily="18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ko-KR" altLang="en-US" sz="2000">
                <a:solidFill>
                  <a:srgbClr val="000000"/>
                </a:solidFill>
                <a:latin typeface="굴림" pitchFamily="50" charset="-127"/>
              </a:rPr>
              <a:t> </a:t>
            </a:r>
            <a:r>
              <a:rPr lang="en-US" altLang="ko-KR" sz="2000">
                <a:solidFill>
                  <a:srgbClr val="000000"/>
                </a:solidFill>
                <a:latin typeface="굴림" pitchFamily="50" charset="-127"/>
              </a:rPr>
              <a:t>D</a:t>
            </a:r>
            <a:r>
              <a:rPr lang="ko-KR" altLang="en-US" sz="2000">
                <a:solidFill>
                  <a:srgbClr val="000000"/>
                </a:solidFill>
                <a:latin typeface="굴림" pitchFamily="50" charset="-127"/>
              </a:rPr>
              <a:t>형</a:t>
            </a:r>
            <a:r>
              <a:rPr lang="en-US" altLang="ko-KR" sz="2000">
                <a:solidFill>
                  <a:srgbClr val="000000"/>
                </a:solidFill>
                <a:latin typeface="굴림" pitchFamily="50" charset="-127"/>
              </a:rPr>
              <a:t>-</a:t>
            </a:r>
            <a:r>
              <a:rPr lang="ko-KR" altLang="en-US" sz="2000">
                <a:solidFill>
                  <a:srgbClr val="000000"/>
                </a:solidFill>
                <a:latin typeface="굴림" pitchFamily="50" charset="-127"/>
              </a:rPr>
              <a:t>글리세르알데히드</a:t>
            </a:r>
            <a:r>
              <a:rPr lang="en-US" altLang="ko-KR" sz="2000">
                <a:solidFill>
                  <a:srgbClr val="000000"/>
                </a:solidFill>
                <a:latin typeface="굴림" pitchFamily="50" charset="-127"/>
              </a:rPr>
              <a:t>, L</a:t>
            </a:r>
            <a:r>
              <a:rPr lang="ko-KR" altLang="en-US" sz="2000">
                <a:solidFill>
                  <a:srgbClr val="000000"/>
                </a:solidFill>
                <a:latin typeface="굴림" pitchFamily="50" charset="-127"/>
              </a:rPr>
              <a:t>형</a:t>
            </a:r>
            <a:r>
              <a:rPr lang="en-US" altLang="ko-KR" sz="2000">
                <a:solidFill>
                  <a:srgbClr val="000000"/>
                </a:solidFill>
                <a:latin typeface="굴림" pitchFamily="50" charset="-127"/>
              </a:rPr>
              <a:t>-</a:t>
            </a:r>
            <a:r>
              <a:rPr lang="ko-KR" altLang="en-US" sz="2000">
                <a:solidFill>
                  <a:srgbClr val="000000"/>
                </a:solidFill>
                <a:latin typeface="굴림" pitchFamily="50" charset="-127"/>
              </a:rPr>
              <a:t>글리세르알데히드</a:t>
            </a:r>
            <a:endParaRPr lang="ko-KR" altLang="en-US" sz="200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endParaRPr lang="en-US" altLang="ko-KR" sz="200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1341438"/>
            <a:ext cx="691197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79512" y="836712"/>
            <a:ext cx="8964488" cy="4708981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latinLnBrk="0" hangingPunct="0">
              <a:spcBef>
                <a:spcPct val="0"/>
              </a:spcBef>
            </a:pPr>
            <a:r>
              <a:rPr lang="ko-KR" altLang="en-US" sz="2000" b="1" dirty="0" smtClean="0">
                <a:latin typeface="HY견명조" pitchFamily="18" charset="-127"/>
                <a:ea typeface="HY견명조" pitchFamily="18" charset="-127"/>
              </a:rPr>
              <a:t>*부제탄소</a:t>
            </a:r>
            <a:r>
              <a:rPr lang="en-US" altLang="ko-KR" sz="2000" b="1" dirty="0" smtClean="0">
                <a:latin typeface="HY견명조" pitchFamily="18" charset="-127"/>
                <a:ea typeface="HY견명조" pitchFamily="18" charset="-127"/>
              </a:rPr>
              <a:t>(</a:t>
            </a:r>
            <a:r>
              <a:rPr lang="en-US" altLang="ko-KR" sz="2000" dirty="0" smtClean="0">
                <a:latin typeface="HY견명조" pitchFamily="18" charset="-127"/>
                <a:ea typeface="HY견명조" pitchFamily="18" charset="-127"/>
              </a:rPr>
              <a:t>=</a:t>
            </a:r>
            <a:r>
              <a:rPr lang="ko-KR" altLang="en-US" sz="2000" dirty="0" smtClean="0">
                <a:latin typeface="HY견명조" pitchFamily="18" charset="-127"/>
                <a:ea typeface="HY견명조" pitchFamily="18" charset="-127"/>
              </a:rPr>
              <a:t>비대칭탄소</a:t>
            </a:r>
            <a:r>
              <a:rPr lang="en-US" altLang="ko-KR" sz="2000" dirty="0" smtClean="0">
                <a:latin typeface="HY견명조" pitchFamily="18" charset="-127"/>
                <a:ea typeface="HY견명조" pitchFamily="18" charset="-127"/>
              </a:rPr>
              <a:t>) </a:t>
            </a:r>
            <a:r>
              <a:rPr lang="ko-KR" altLang="en-US" sz="2000" dirty="0" smtClean="0">
                <a:latin typeface="HY견명조" pitchFamily="18" charset="-127"/>
                <a:ea typeface="HY견명조" pitchFamily="18" charset="-127"/>
              </a:rPr>
              <a:t>정의 </a:t>
            </a:r>
            <a:r>
              <a:rPr lang="en-US" altLang="ko-KR" sz="2000" b="1" dirty="0" smtClean="0">
                <a:latin typeface="HY견명조" pitchFamily="18" charset="-127"/>
                <a:ea typeface="HY견명조" pitchFamily="18" charset="-127"/>
              </a:rPr>
              <a:t>?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endParaRPr lang="en-US" altLang="ko-KR" sz="20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r>
              <a:rPr lang="en-US" altLang="ko-KR" sz="2000" b="1" dirty="0" smtClean="0">
                <a:solidFill>
                  <a:srgbClr val="000000"/>
                </a:solidFill>
                <a:latin typeface="굴림"/>
                <a:ea typeface="굴림"/>
              </a:rPr>
              <a:t>①</a:t>
            </a:r>
            <a:r>
              <a:rPr lang="ko-KR" altLang="en-US" sz="20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입체이성체수</a:t>
            </a:r>
            <a:r>
              <a:rPr lang="en-US" altLang="ko-KR" sz="2000" dirty="0" smtClean="0"/>
              <a:t> =</a:t>
            </a:r>
            <a:r>
              <a:rPr lang="ko-KR" altLang="en-US" sz="2000" dirty="0" smtClean="0"/>
              <a:t> </a:t>
            </a:r>
            <a:r>
              <a:rPr lang="en-US" altLang="ko-KR" sz="2000" b="1" dirty="0" smtClean="0"/>
              <a:t>2</a:t>
            </a:r>
            <a:r>
              <a:rPr lang="en-US" altLang="ko-KR" sz="2000" b="1" baseline="30000" dirty="0" smtClean="0"/>
              <a:t>n</a:t>
            </a:r>
            <a:r>
              <a:rPr lang="en-US" altLang="ko-KR" sz="2000" dirty="0" smtClean="0"/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n=</a:t>
            </a:r>
            <a:r>
              <a:rPr lang="ko-KR" altLang="en-US" sz="20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부제탄소 </a:t>
            </a:r>
            <a:r>
              <a:rPr lang="ko-KR" altLang="en-US" sz="2000" b="1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갯수</a:t>
            </a:r>
            <a:r>
              <a:rPr lang="en-US" altLang="ko-KR" sz="20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2000" dirty="0" smtClean="0"/>
              <a:t> 비대칭탄소 </a:t>
            </a:r>
            <a:r>
              <a:rPr lang="ko-KR" altLang="en-US" sz="2000" dirty="0" err="1" smtClean="0"/>
              <a:t>갯수</a:t>
            </a:r>
            <a:r>
              <a:rPr lang="en-US" altLang="ko-KR" sz="20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dirty="0" smtClean="0"/>
              <a:t> </a:t>
            </a:r>
            <a:endParaRPr lang="en-US" altLang="ko-KR" sz="2000" b="1" dirty="0" smtClean="0"/>
          </a:p>
          <a:p>
            <a:r>
              <a:rPr lang="en-US" altLang="ko-KR" sz="2000" b="1" dirty="0" smtClean="0"/>
              <a:t>   </a:t>
            </a:r>
            <a:r>
              <a:rPr lang="en-US" altLang="ko-KR" sz="2000" dirty="0" smtClean="0"/>
              <a:t> </a:t>
            </a:r>
            <a:r>
              <a:rPr lang="en-US" altLang="ko-KR" sz="2000" dirty="0" smtClean="0">
                <a:latin typeface="굴림"/>
                <a:ea typeface="굴림"/>
              </a:rPr>
              <a:t>☞</a:t>
            </a:r>
            <a:r>
              <a:rPr lang="en-US" altLang="ko-KR" sz="2000" dirty="0" smtClean="0"/>
              <a:t>D-</a:t>
            </a:r>
            <a:r>
              <a:rPr lang="ko-KR" altLang="en-US" sz="2000" dirty="0" err="1" smtClean="0"/>
              <a:t>글루코오스는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2</a:t>
            </a:r>
            <a:r>
              <a:rPr lang="en-US" altLang="ko-KR" sz="2000" baseline="30000" dirty="0" smtClean="0"/>
              <a:t>4</a:t>
            </a:r>
            <a:r>
              <a:rPr lang="en-US" altLang="ko-KR" sz="2000" dirty="0" smtClean="0"/>
              <a:t>=16 </a:t>
            </a:r>
            <a:r>
              <a:rPr lang="ko-KR" altLang="en-US" sz="2000" dirty="0" smtClean="0"/>
              <a:t>즉 </a:t>
            </a:r>
            <a:r>
              <a:rPr lang="en-US" altLang="ko-KR" sz="2000" dirty="0" smtClean="0"/>
              <a:t>16</a:t>
            </a:r>
            <a:r>
              <a:rPr lang="ko-KR" altLang="en-US" sz="2000" dirty="0" smtClean="0"/>
              <a:t>개의 입체이성질체를 구성</a:t>
            </a:r>
            <a:r>
              <a:rPr lang="en-US" altLang="ko-KR" sz="2000" dirty="0" smtClean="0"/>
              <a:t>(</a:t>
            </a:r>
            <a:r>
              <a:rPr lang="ko-KR" altLang="en-US" sz="2000" b="1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반호프</a:t>
            </a:r>
            <a:r>
              <a:rPr lang="en-US" altLang="ko-KR" sz="20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법칙</a:t>
            </a:r>
            <a:r>
              <a:rPr lang="en-US" altLang="ko-KR" sz="20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endParaRPr lang="ko-KR" altLang="en-US" sz="2000" b="1" dirty="0">
              <a:solidFill>
                <a:srgbClr val="990000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ko-KR" altLang="en-US" sz="2000" b="1" spc="-150" dirty="0" smtClean="0">
                <a:solidFill>
                  <a:srgbClr val="000000"/>
                </a:solidFill>
                <a:latin typeface="굴림"/>
                <a:ea typeface="굴림"/>
              </a:rPr>
              <a:t>② </a:t>
            </a:r>
            <a:r>
              <a:rPr lang="en-US" altLang="ko-KR" sz="2000" b="1" spc="-150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D-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형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, L-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형의 결정방법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[</a:t>
            </a:r>
            <a:r>
              <a:rPr lang="ko-KR" altLang="en-US" sz="2000" b="1" spc="-150" dirty="0" err="1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입체이성체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구조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=[</a:t>
            </a:r>
            <a:r>
              <a:rPr lang="ko-KR" altLang="en-US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사슬구조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=</a:t>
            </a:r>
            <a:r>
              <a:rPr lang="en-US" altLang="ko-KR" sz="2000" b="1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Fische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r(</a:t>
            </a:r>
            <a:r>
              <a:rPr lang="ko-KR" altLang="en-US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피셔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식 구조</a:t>
            </a:r>
            <a:r>
              <a:rPr lang="en-US" altLang="ko-KR" sz="2000" b="1" spc="-150" dirty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]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          </a:t>
            </a:r>
            <a:r>
              <a:rPr lang="en-US" altLang="ko-KR" sz="2000" b="1" spc="-150" dirty="0" smtClean="0">
                <a:solidFill>
                  <a:srgbClr val="2513D3"/>
                </a:solidFill>
                <a:latin typeface="굴림"/>
                <a:ea typeface="굴림"/>
              </a:rPr>
              <a:t>☞</a:t>
            </a:r>
            <a:r>
              <a:rPr lang="ko-KR" altLang="en-US" sz="2000" b="1" dirty="0" err="1" smtClean="0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에피머</a:t>
            </a:r>
            <a:r>
              <a:rPr lang="en-US" altLang="ko-KR" sz="2000" b="1" dirty="0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b="1" dirty="0" err="1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epimer</a:t>
            </a:r>
            <a:r>
              <a:rPr lang="en-US" altLang="ko-KR" sz="2000" b="1" dirty="0" smtClean="0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)</a:t>
            </a:r>
            <a:endParaRPr lang="en-US" altLang="ko-KR" sz="2000" b="1" dirty="0">
              <a:solidFill>
                <a:srgbClr val="2513D3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0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↓</a:t>
            </a:r>
            <a:r>
              <a:rPr lang="ko-KR" altLang="en-US" sz="2000" b="1" dirty="0" err="1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고리형으로</a:t>
            </a:r>
            <a:r>
              <a:rPr lang="ko-KR" altLang="en-US" sz="2000" b="1" dirty="0" smtClean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전환 </a:t>
            </a:r>
            <a:r>
              <a:rPr lang="ko-KR" altLang="en-US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경우</a:t>
            </a: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</a:t>
            </a:r>
            <a:r>
              <a:rPr lang="en-US" altLang="ko-KR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D-</a:t>
            </a:r>
            <a:r>
              <a:rPr lang="ko-KR" altLang="en-US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형</a:t>
            </a:r>
            <a:r>
              <a:rPr lang="ko-KR" altLang="en-US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→</a:t>
            </a:r>
            <a:r>
              <a:rPr lang="el-GR" altLang="ko-KR" sz="2000" b="1" spc="-15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α</a:t>
            </a:r>
            <a:r>
              <a:rPr lang="en-US" altLang="ko-KR" sz="2000" b="1" spc="-15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-D</a:t>
            </a:r>
            <a:r>
              <a:rPr lang="ko-KR" altLang="en-US" sz="2000" b="1" spc="-15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형</a:t>
            </a:r>
            <a:r>
              <a:rPr lang="en-US" altLang="ko-KR" sz="2000" b="1" spc="-15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2000" b="1" spc="-15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또는</a:t>
            </a:r>
            <a:r>
              <a:rPr lang="en-US" altLang="ko-KR" sz="2000" b="1" spc="-15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l-GR" altLang="ko-KR" sz="2000" b="1" spc="-15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β</a:t>
            </a:r>
            <a:r>
              <a:rPr lang="en-US" altLang="ko-KR" sz="2000" b="1" spc="-15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-D</a:t>
            </a:r>
            <a:r>
              <a:rPr lang="ko-KR" altLang="en-US" sz="2000" b="1" spc="-150" dirty="0">
                <a:solidFill>
                  <a:srgbClr val="0033CC"/>
                </a:solidFill>
                <a:latin typeface="굴림" pitchFamily="50" charset="-127"/>
                <a:ea typeface="굴림" pitchFamily="50" charset="-127"/>
              </a:rPr>
              <a:t>형</a:t>
            </a:r>
            <a:r>
              <a:rPr lang="en-US" altLang="ko-KR" sz="2000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[</a:t>
            </a:r>
            <a:r>
              <a:rPr lang="en-US" altLang="ko-KR" sz="2000" b="1" spc="-150" dirty="0">
                <a:solidFill>
                  <a:srgbClr val="FF33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spc="-150" dirty="0">
                <a:solidFill>
                  <a:srgbClr val="FF3300"/>
                </a:solidFill>
                <a:latin typeface="굴림" pitchFamily="50" charset="-127"/>
                <a:ea typeface="굴림" pitchFamily="50" charset="-127"/>
              </a:rPr>
              <a:t>고리</a:t>
            </a:r>
            <a:r>
              <a:rPr lang="en-US" altLang="ko-KR" sz="2000" b="1" spc="-150" dirty="0">
                <a:solidFill>
                  <a:srgbClr val="FF33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spc="-150" dirty="0">
                <a:solidFill>
                  <a:srgbClr val="FF3300"/>
                </a:solidFill>
                <a:latin typeface="굴림" pitchFamily="50" charset="-127"/>
                <a:ea typeface="굴림" pitchFamily="50" charset="-127"/>
              </a:rPr>
              <a:t>환</a:t>
            </a:r>
            <a:r>
              <a:rPr lang="en-US" altLang="ko-KR" sz="2000" b="1" spc="-150" dirty="0">
                <a:solidFill>
                  <a:srgbClr val="FF3300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spc="-150" dirty="0">
                <a:solidFill>
                  <a:srgbClr val="FF3300"/>
                </a:solidFill>
                <a:latin typeface="굴림" pitchFamily="50" charset="-127"/>
                <a:ea typeface="굴림" pitchFamily="50" charset="-127"/>
              </a:rPr>
              <a:t>구조</a:t>
            </a:r>
            <a:r>
              <a:rPr lang="en-US" altLang="ko-KR" sz="2000" b="1" spc="-150" dirty="0">
                <a:solidFill>
                  <a:srgbClr val="FF3300"/>
                </a:solidFill>
                <a:latin typeface="굴림" pitchFamily="50" charset="-127"/>
                <a:ea typeface="굴림" pitchFamily="50" charset="-127"/>
              </a:rPr>
              <a:t>=</a:t>
            </a:r>
            <a:r>
              <a:rPr lang="en-US" altLang="ko-KR" sz="2000" b="1" dirty="0">
                <a:solidFill>
                  <a:srgbClr val="FF3300"/>
                </a:solidFill>
                <a:latin typeface="굴림" pitchFamily="50" charset="-127"/>
                <a:ea typeface="굴림" pitchFamily="50" charset="-127"/>
              </a:rPr>
              <a:t>Haworth</a:t>
            </a:r>
            <a:r>
              <a:rPr lang="en-US" altLang="ko-KR" sz="2000" b="1" spc="-150" dirty="0">
                <a:solidFill>
                  <a:srgbClr val="FF3300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ko-KR" altLang="en-US" sz="2000" b="1" spc="-150" dirty="0" err="1">
                <a:solidFill>
                  <a:srgbClr val="FF3300"/>
                </a:solidFill>
                <a:latin typeface="굴림" pitchFamily="50" charset="-127"/>
                <a:ea typeface="굴림" pitchFamily="50" charset="-127"/>
              </a:rPr>
              <a:t>하워스</a:t>
            </a:r>
            <a:r>
              <a:rPr lang="en-US" altLang="ko-KR" sz="2000" b="1" spc="-150" dirty="0">
                <a:solidFill>
                  <a:srgbClr val="FF3300"/>
                </a:solidFill>
                <a:latin typeface="굴림" pitchFamily="50" charset="-127"/>
                <a:ea typeface="굴림" pitchFamily="50" charset="-127"/>
              </a:rPr>
              <a:t>)</a:t>
            </a:r>
            <a:r>
              <a:rPr lang="ko-KR" altLang="en-US" sz="2000" b="1" spc="-150" dirty="0">
                <a:solidFill>
                  <a:srgbClr val="FF3300"/>
                </a:solidFill>
                <a:latin typeface="굴림" pitchFamily="50" charset="-127"/>
                <a:ea typeface="굴림" pitchFamily="50" charset="-127"/>
              </a:rPr>
              <a:t>식 구조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]</a:t>
            </a:r>
            <a:endParaRPr lang="el-GR" altLang="ko-KR" sz="2000" b="1" spc="-15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  예</a:t>
            </a:r>
            <a:r>
              <a:rPr lang="en-US" altLang="ko-KR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)D-</a:t>
            </a:r>
            <a:r>
              <a:rPr lang="ko-KR" altLang="en-US" sz="2000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포도당→ </a:t>
            </a:r>
            <a:r>
              <a:rPr lang="el-GR" altLang="ko-KR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α</a:t>
            </a:r>
            <a:r>
              <a:rPr lang="en-US" altLang="ko-KR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-D-</a:t>
            </a:r>
            <a:r>
              <a:rPr lang="ko-KR" altLang="en-US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포도당  또는 </a:t>
            </a:r>
            <a:r>
              <a:rPr lang="el-GR" altLang="ko-KR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β</a:t>
            </a:r>
            <a:r>
              <a:rPr lang="en-US" altLang="ko-KR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-D</a:t>
            </a:r>
            <a:r>
              <a:rPr lang="en-US" altLang="ko-KR" b="1" spc="-15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–</a:t>
            </a:r>
            <a:r>
              <a:rPr lang="ko-KR" altLang="en-US" b="1" spc="-150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포도당으로 생성</a:t>
            </a:r>
            <a:endParaRPr lang="en-US" altLang="ko-KR" b="1" spc="-150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eaLnBrk="0" latinLnBrk="0" hangingPunct="0">
              <a:spcBef>
                <a:spcPct val="0"/>
              </a:spcBef>
            </a:pPr>
            <a:r>
              <a:rPr lang="en-US" altLang="ko-KR" sz="2000" b="1" spc="-150" dirty="0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        *</a:t>
            </a:r>
            <a:r>
              <a:rPr lang="ko-KR" altLang="en-US" sz="2000" b="1" spc="-150" dirty="0" err="1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아노머</a:t>
            </a:r>
            <a:r>
              <a:rPr lang="en-US" altLang="ko-KR" sz="2000" b="1" spc="-150" dirty="0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(</a:t>
            </a:r>
            <a:r>
              <a:rPr lang="en-US" altLang="ko-KR" sz="2000" b="1" dirty="0" err="1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anomer</a:t>
            </a:r>
            <a:r>
              <a:rPr lang="en-US" altLang="ko-KR" sz="2000" b="1" spc="-150" dirty="0" smtClean="0">
                <a:solidFill>
                  <a:srgbClr val="2513D3"/>
                </a:solidFill>
                <a:latin typeface="굴림" pitchFamily="50" charset="-127"/>
                <a:ea typeface="굴림" pitchFamily="50" charset="-127"/>
              </a:rPr>
              <a:t>) OH </a:t>
            </a:r>
            <a:r>
              <a:rPr lang="en-US" altLang="ko-KR" sz="2000" b="1" spc="-150" dirty="0" smtClean="0">
                <a:solidFill>
                  <a:srgbClr val="2513D3"/>
                </a:solidFill>
                <a:latin typeface="굴림"/>
                <a:ea typeface="굴림"/>
              </a:rPr>
              <a:t>⇒</a:t>
            </a:r>
            <a:r>
              <a:rPr lang="ko-KR" altLang="en-US" sz="2000" b="1" spc="-150" dirty="0" err="1" smtClean="0">
                <a:solidFill>
                  <a:srgbClr val="2513D3"/>
                </a:solidFill>
                <a:latin typeface="굴림체" pitchFamily="49" charset="-127"/>
                <a:ea typeface="굴림체" pitchFamily="49" charset="-127"/>
              </a:rPr>
              <a:t>글리코시드성</a:t>
            </a:r>
            <a:r>
              <a:rPr lang="ko-KR" altLang="en-US" sz="2000" b="1" spc="-150" dirty="0" smtClean="0">
                <a:solidFill>
                  <a:srgbClr val="2513D3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en-US" altLang="ko-KR" sz="2000" b="1" dirty="0" smtClean="0">
                <a:solidFill>
                  <a:srgbClr val="2513D3"/>
                </a:solidFill>
                <a:latin typeface="굴림체" pitchFamily="49" charset="-127"/>
                <a:ea typeface="굴림체" pitchFamily="49" charset="-127"/>
              </a:rPr>
              <a:t>OH</a:t>
            </a:r>
            <a:r>
              <a:rPr lang="ko-KR" altLang="en-US" sz="2000" b="1" spc="-150" dirty="0" smtClean="0">
                <a:solidFill>
                  <a:srgbClr val="2513D3"/>
                </a:solidFill>
                <a:latin typeface="굴림체" pitchFamily="49" charset="-127"/>
                <a:ea typeface="굴림체" pitchFamily="49" charset="-127"/>
              </a:rPr>
              <a:t>이라고 하며</a:t>
            </a:r>
            <a:r>
              <a:rPr lang="en-US" altLang="ko-KR" sz="2000" b="1" spc="-150" dirty="0" smtClean="0">
                <a:solidFill>
                  <a:srgbClr val="2513D3"/>
                </a:solidFill>
                <a:latin typeface="굴림체" pitchFamily="49" charset="-127"/>
                <a:ea typeface="굴림체" pitchFamily="49" charset="-127"/>
              </a:rPr>
              <a:t>. </a:t>
            </a:r>
            <a:r>
              <a:rPr lang="ko-KR" altLang="en-US" sz="2000" b="1" spc="-150" dirty="0" smtClean="0">
                <a:solidFill>
                  <a:srgbClr val="2513D3"/>
                </a:solidFill>
                <a:latin typeface="굴림체" pitchFamily="49" charset="-127"/>
                <a:ea typeface="굴림체" pitchFamily="49" charset="-127"/>
              </a:rPr>
              <a:t>여기에 존재하는 </a:t>
            </a:r>
            <a:r>
              <a:rPr lang="en-US" altLang="ko-KR" sz="2000" b="1" spc="-150" dirty="0" smtClean="0">
                <a:solidFill>
                  <a:srgbClr val="2513D3"/>
                </a:solidFill>
                <a:latin typeface="굴림체" pitchFamily="49" charset="-127"/>
                <a:ea typeface="굴림체" pitchFamily="49" charset="-127"/>
              </a:rPr>
              <a:t>OH</a:t>
            </a:r>
            <a:r>
              <a:rPr lang="ko-KR" altLang="en-US" sz="2000" b="1" spc="-150" dirty="0" smtClean="0">
                <a:solidFill>
                  <a:srgbClr val="2513D3"/>
                </a:solidFill>
                <a:latin typeface="굴림체" pitchFamily="49" charset="-127"/>
                <a:ea typeface="굴림체" pitchFamily="49" charset="-127"/>
              </a:rPr>
              <a:t>의</a:t>
            </a:r>
            <a:endParaRPr lang="en-US" altLang="ko-KR" sz="2000" b="1" spc="-150" dirty="0" smtClean="0">
              <a:solidFill>
                <a:srgbClr val="2513D3"/>
              </a:solidFill>
              <a:latin typeface="굴림체" pitchFamily="49" charset="-127"/>
              <a:ea typeface="굴림체" pitchFamily="49" charset="-127"/>
            </a:endParaRPr>
          </a:p>
          <a:p>
            <a:pPr eaLnBrk="0" latinLnBrk="0" hangingPunct="0">
              <a:spcBef>
                <a:spcPct val="0"/>
              </a:spcBef>
            </a:pPr>
            <a:r>
              <a:rPr lang="en-US" altLang="ko-KR" sz="2000" b="1" spc="-150" dirty="0" smtClean="0">
                <a:solidFill>
                  <a:srgbClr val="2513D3"/>
                </a:solidFill>
                <a:latin typeface="굴림체" pitchFamily="49" charset="-127"/>
                <a:ea typeface="굴림체" pitchFamily="49" charset="-127"/>
              </a:rPr>
              <a:t>                      </a:t>
            </a:r>
            <a:r>
              <a:rPr lang="ko-KR" altLang="en-US" sz="2000" b="1" spc="-150" dirty="0" smtClean="0">
                <a:solidFill>
                  <a:srgbClr val="2513D3"/>
                </a:solidFill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2000" b="1" spc="-150" dirty="0" err="1" smtClean="0">
                <a:solidFill>
                  <a:srgbClr val="2513D3"/>
                </a:solidFill>
                <a:latin typeface="굴림체" pitchFamily="49" charset="-127"/>
                <a:ea typeface="굴림체" pitchFamily="49" charset="-127"/>
              </a:rPr>
              <a:t>환원성이</a:t>
            </a:r>
            <a:r>
              <a:rPr lang="ko-KR" altLang="en-US" sz="2000" b="1" spc="-150" dirty="0" smtClean="0">
                <a:solidFill>
                  <a:srgbClr val="2513D3"/>
                </a:solidFill>
                <a:latin typeface="굴림체" pitchFamily="49" charset="-127"/>
                <a:ea typeface="굴림체" pitchFamily="49" charset="-127"/>
              </a:rPr>
              <a:t> 다른 </a:t>
            </a:r>
            <a:r>
              <a:rPr lang="en-US" altLang="ko-KR" sz="2000" b="1" dirty="0" smtClean="0">
                <a:solidFill>
                  <a:srgbClr val="2513D3"/>
                </a:solidFill>
                <a:latin typeface="굴림체" pitchFamily="49" charset="-127"/>
                <a:ea typeface="굴림체" pitchFamily="49" charset="-127"/>
              </a:rPr>
              <a:t>OH</a:t>
            </a:r>
            <a:r>
              <a:rPr lang="ko-KR" altLang="en-US" sz="2000" b="1" spc="-150" dirty="0" smtClean="0">
                <a:solidFill>
                  <a:srgbClr val="2513D3"/>
                </a:solidFill>
                <a:latin typeface="굴림체" pitchFamily="49" charset="-127"/>
                <a:ea typeface="굴림체" pitchFamily="49" charset="-127"/>
              </a:rPr>
              <a:t>보다 가장 높다</a:t>
            </a:r>
            <a:endParaRPr lang="en-US" altLang="ko-KR" sz="2000" b="1" spc="-150" dirty="0">
              <a:solidFill>
                <a:srgbClr val="2513D3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endParaRPr lang="en-US" altLang="ko-KR" sz="20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ko-KR" sz="2000" b="1" dirty="0">
                <a:solidFill>
                  <a:srgbClr val="000000"/>
                </a:solidFill>
                <a:latin typeface="굴림" pitchFamily="50" charset="-127"/>
                <a:ea typeface="굴림" pitchFamily="50" charset="-127"/>
              </a:rPr>
              <a:t>   </a:t>
            </a:r>
            <a:endParaRPr lang="ko-KR" altLang="en-US" sz="2000" b="1" dirty="0">
              <a:solidFill>
                <a:srgbClr val="000000"/>
              </a:solidFill>
              <a:latin typeface="굴림" pitchFamily="50" charset="-127"/>
              <a:ea typeface="굴림" pitchFamily="50" charset="-127"/>
            </a:endParaRPr>
          </a:p>
          <a:p>
            <a:pPr algn="l" eaLnBrk="0" latinLnBrk="0" hangingPunct="0">
              <a:lnSpc>
                <a:spcPct val="100000"/>
              </a:lnSpc>
              <a:spcBef>
                <a:spcPct val="0"/>
              </a:spcBef>
            </a:pPr>
            <a:endParaRPr lang="en-US" altLang="ko-KR" sz="20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96BE92-99F7-41A9-8C25-5B3C2AC5691F}" type="slidenum">
              <a:rPr lang="en-US" altLang="ko-KR" smtClean="0"/>
              <a:pPr>
                <a:defRPr/>
              </a:pPr>
              <a:t>7</a:t>
            </a:fld>
            <a:endParaRPr lang="en-US" altLang="ko-KR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74625"/>
            <a:ext cx="7777163" cy="654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stfiles13.naver.net/20100102_268/play31bk_1262427469402Y4Afc_jpg/1_play31bk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43019"/>
            <a:ext cx="4067944" cy="2736287"/>
          </a:xfrm>
          <a:prstGeom prst="rect">
            <a:avLst/>
          </a:prstGeom>
          <a:noFill/>
        </p:spPr>
      </p:pic>
      <p:pic>
        <p:nvPicPr>
          <p:cNvPr id="1027" name="Picture 3" descr="http://postfiles11.naver.net/20100102_218/play31bk_12624274696577BTaz_jpg/2_play31bk.jpg?type=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84286"/>
            <a:ext cx="4392488" cy="2410038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4860032" y="472514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베타형</a:t>
            </a:r>
            <a:r>
              <a:rPr lang="ko-KR" altLang="en-US" dirty="0" smtClean="0"/>
              <a:t> 포도당은 알파와는 다르게 </a:t>
            </a:r>
            <a:r>
              <a:rPr lang="ko-KR" altLang="en-US" dirty="0" err="1" smtClean="0"/>
              <a:t>알콜기</a:t>
            </a:r>
            <a:r>
              <a:rPr lang="en-US" altLang="ko-KR" dirty="0" smtClean="0"/>
              <a:t>(-OH)</a:t>
            </a:r>
            <a:r>
              <a:rPr lang="ko-KR" altLang="en-US" dirty="0" smtClean="0"/>
              <a:t>가 위를 향해 있는 것을 볼 수 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79512" y="4653136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 smtClean="0"/>
              <a:t>알파형</a:t>
            </a:r>
            <a:r>
              <a:rPr lang="ko-KR" altLang="en-US" dirty="0" smtClean="0"/>
              <a:t> 포도당은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번 탄소</a:t>
            </a:r>
            <a:r>
              <a:rPr lang="en-US" altLang="ko-KR" dirty="0" smtClean="0"/>
              <a:t>(C1)</a:t>
            </a:r>
            <a:r>
              <a:rPr lang="ko-KR" altLang="en-US" dirty="0" smtClean="0"/>
              <a:t>에 붙어있는 알콜기</a:t>
            </a:r>
            <a:r>
              <a:rPr lang="en-US" altLang="ko-KR" dirty="0" smtClean="0"/>
              <a:t>(-OH)</a:t>
            </a:r>
            <a:r>
              <a:rPr lang="ko-KR" altLang="en-US" dirty="0" smtClean="0"/>
              <a:t>가 아래를 향해 있는걸 볼 수 있다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바닥글 개체 틀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수고</a:t>
            </a:r>
            <a:endParaRPr lang="en-US" altLang="ko-KR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FA22123-95B5-4D75-8B6E-C6E00880858E}" type="slidenum">
              <a:rPr lang="en-US" altLang="ko-KR" smtClean="0"/>
              <a:pPr>
                <a:defRPr/>
              </a:pPr>
              <a:t>9</a:t>
            </a:fld>
            <a:endParaRPr lang="en-US" altLang="ko-KR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196975"/>
            <a:ext cx="71437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2364</Words>
  <Application>Microsoft Office PowerPoint</Application>
  <PresentationFormat>화면 슬라이드 쇼(4:3)</PresentationFormat>
  <Paragraphs>380</Paragraphs>
  <Slides>43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43</vt:i4>
      </vt:variant>
    </vt:vector>
  </HeadingPairs>
  <TitlesOfParts>
    <vt:vector size="54" baseType="lpstr">
      <vt:lpstr>HY견고딕</vt:lpstr>
      <vt:lpstr>HY견명조</vt:lpstr>
      <vt:lpstr>고딕,한컴돋움</vt:lpstr>
      <vt:lpstr>굴림</vt:lpstr>
      <vt:lpstr>굴림체</vt:lpstr>
      <vt:lpstr>궁서</vt:lpstr>
      <vt:lpstr>맑은 고딕</vt:lpstr>
      <vt:lpstr>바탕</vt:lpstr>
      <vt:lpstr>한양견명조,한컴돋움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Administrator</dc:creator>
  <cp:lastModifiedBy>Administrator</cp:lastModifiedBy>
  <cp:revision>85</cp:revision>
  <dcterms:created xsi:type="dcterms:W3CDTF">2015-03-09T02:38:39Z</dcterms:created>
  <dcterms:modified xsi:type="dcterms:W3CDTF">2017-04-07T01:25:34Z</dcterms:modified>
</cp:coreProperties>
</file>